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88825" cy="6858000"/>
  <p:notesSz cx="6858000" cy="9144000"/>
  <p:embeddedFontLst>
    <p:embeddedFont>
      <p:font typeface="Century Gothic" panose="020B0502020202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2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orient="horz" pos="945"/>
        <p:guide orient="horz" pos="3888"/>
        <p:guide orient="horz" pos="192"/>
        <p:guide orient="horz" pos="1072"/>
        <p:guide pos="3839"/>
        <p:guide pos="704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‹N›</a:t>
            </a:fld>
            <a:endParaRPr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618449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9081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6014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180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5834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3450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278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0804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143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1054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370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4490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0150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3426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998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20" name="Google Shape;20;p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grpSp>
          <p:nvGrpSpPr>
            <p:cNvPr id="21" name="Google Shape;21;p2"/>
            <p:cNvGrpSpPr/>
            <p:nvPr/>
          </p:nvGrpSpPr>
          <p:grpSpPr>
            <a:xfrm>
              <a:off x="0" y="0"/>
              <a:ext cx="4742741" cy="6858000"/>
              <a:chOff x="0" y="0"/>
              <a:chExt cx="4742741" cy="6858000"/>
            </a:xfrm>
          </p:grpSpPr>
          <p:pic>
            <p:nvPicPr>
              <p:cNvPr id="22" name="Google Shape;22;p2" descr="Pila di libri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3" name="Google Shape;23;p2"/>
              <p:cNvSpPr/>
              <p:nvPr/>
            </p:nvSpPr>
            <p:spPr>
              <a:xfrm>
                <a:off x="4605581" y="0"/>
                <a:ext cx="137160" cy="68580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 strike="noStrike" cap="none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  <a:defRPr sz="5400" b="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0" cap="none">
                <a:solidFill>
                  <a:srgbClr val="833C0B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3960786" y="-1141677"/>
            <a:ext cx="4470400" cy="10157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429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verticale e testo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title"/>
          </p:nvPr>
        </p:nvSpPr>
        <p:spPr>
          <a:xfrm rot="5400000">
            <a:off x="7614868" y="2512404"/>
            <a:ext cx="5897561" cy="1422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2434617" y="-1042670"/>
            <a:ext cx="5897561" cy="8532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429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429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>
  <p:cSld name="Intestazione sezion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4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37" name="Google Shape;37;p4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38" name="Google Shape;38;p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598818" y="0"/>
              <a:ext cx="4591594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Google Shape;39;p4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pic>
        <p:nvPicPr>
          <p:cNvPr id="40" name="Google Shape;40;p4" descr="Pila di libr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8818" y="0"/>
            <a:ext cx="459159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4"/>
          <p:cNvSpPr txBox="1"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Century Gothic"/>
              <a:buNone/>
              <a:defRPr sz="5400" b="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0" cap="none">
                <a:solidFill>
                  <a:srgbClr val="833C0B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2"/>
          </p:nvPr>
        </p:nvSpPr>
        <p:spPr>
          <a:xfrm>
            <a:off x="629755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700"/>
              <a:buNone/>
              <a:defRPr sz="2700" b="1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400"/>
              <a:buNone/>
              <a:defRPr sz="2400" b="1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sz="2100" b="1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sz="2100" b="1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2"/>
          </p:nvPr>
        </p:nvSpPr>
        <p:spPr>
          <a:xfrm>
            <a:off x="111730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556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3"/>
          </p:nvPr>
        </p:nvSpPr>
        <p:spPr>
          <a:xfrm>
            <a:off x="630162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700"/>
              <a:buNone/>
              <a:defRPr sz="2700" b="1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400"/>
              <a:buNone/>
              <a:defRPr sz="2400" b="1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sz="2100" b="1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100"/>
              <a:buNone/>
              <a:defRPr sz="2100" b="1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90"/>
              <a:buNone/>
              <a:defRPr sz="2100" b="1"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4"/>
          </p:nvPr>
        </p:nvSpPr>
        <p:spPr>
          <a:xfrm>
            <a:off x="629755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556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000"/>
              <a:buFont typeface="Century Gothic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4469236" y="482600"/>
            <a:ext cx="6805427" cy="5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3810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3pPr>
            <a:lvl4pPr marL="1828800" lvl="3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4pPr>
            <a:lvl5pPr marL="2286000" lvl="4" indent="-3429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800"/>
              <a:buChar char="–"/>
              <a:defRPr sz="1800"/>
            </a:lvl5pPr>
            <a:lvl6pPr marL="2743200" lvl="5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Font typeface="Century Gothic"/>
              <a:buChar char="–"/>
              <a:defRPr sz="1800"/>
            </a:lvl6pPr>
            <a:lvl7pPr marL="3200400" lvl="6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7pPr>
            <a:lvl8pPr marL="3657600" lvl="7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8pPr>
            <a:lvl9pPr marL="4114800" lvl="8" indent="-33147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20"/>
              <a:buChar char="–"/>
              <a:defRPr sz="1800"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2"/>
          </p:nvPr>
        </p:nvSpPr>
        <p:spPr>
          <a:xfrm>
            <a:off x="455612" y="4648200"/>
            <a:ext cx="3351927" cy="1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2286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00"/>
              <a:buNone/>
              <a:defRPr sz="1600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300"/>
              <a:buNone/>
              <a:defRPr sz="1300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4901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121875" tIns="60925" rIns="121875" bIns="609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10"/>
          <p:cNvSpPr txBox="1"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2000"/>
              <a:buFont typeface="Century Gothic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 descr="Segnaposto vuoto per aggiungere un'immagine. Fare clic sul segnaposto e selezionare l'immagine che si vuole aggiungere"/>
          <p:cNvSpPr>
            <a:spLocks noGrp="1"/>
          </p:cNvSpPr>
          <p:nvPr>
            <p:ph type="pic" idx="2"/>
          </p:nvPr>
        </p:nvSpPr>
        <p:spPr>
          <a:xfrm>
            <a:off x="2437765" y="279401"/>
            <a:ext cx="7313295" cy="444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R="0" lvl="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3700"/>
              <a:buFont typeface="Century Gothic"/>
              <a:buNone/>
              <a:defRPr sz="3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700"/>
              <a:buFont typeface="Century Gothic"/>
              <a:buNone/>
              <a:defRPr sz="2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700"/>
              <a:buFont typeface="Century Gothic"/>
              <a:buNone/>
              <a:defRPr sz="27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430"/>
              <a:buFont typeface="Century Gothic"/>
              <a:buNone/>
              <a:defRPr sz="27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body" idx="1"/>
          </p:nvPr>
        </p:nvSpPr>
        <p:spPr>
          <a:xfrm>
            <a:off x="2437765" y="5562600"/>
            <a:ext cx="7313295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lvl="0" indent="-2286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600"/>
              <a:buNone/>
              <a:defRPr sz="1600"/>
            </a:lvl2pPr>
            <a:lvl3pPr marL="1371600" lvl="2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300"/>
              <a:buNone/>
              <a:defRPr sz="1300"/>
            </a:lvl3pPr>
            <a:lvl4pPr marL="1828800" lvl="3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4pPr>
            <a:lvl5pPr marL="2286000" lvl="4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200"/>
              <a:buNone/>
              <a:defRPr sz="1200"/>
            </a:lvl5pPr>
            <a:lvl6pPr marL="2743200" lvl="5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6pPr>
            <a:lvl7pPr marL="3200400" lvl="6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7pPr>
            <a:lvl8pPr marL="3657600" lvl="7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8pPr>
            <a:lvl9pPr marL="4114800" lvl="8" indent="-228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SzPts val="1080"/>
              <a:buNone/>
              <a:defRPr sz="1200"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1" name="Google Shape;11;p1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>
              <a:gsLst>
                <a:gs pos="0">
                  <a:srgbClr val="1E4E79"/>
                </a:gs>
                <a:gs pos="58000">
                  <a:srgbClr val="BBD6EE"/>
                </a:gs>
                <a:gs pos="100000">
                  <a:srgbClr val="1E4E79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rgbClr val="DDEAF6">
                <a:alpha val="49803"/>
              </a:srgbClr>
            </a:solidFill>
            <a:ln>
              <a:noFill/>
            </a:ln>
          </p:spPr>
          <p:txBody>
            <a:bodyPr spcFirstLastPara="1" wrap="square" lIns="121875" tIns="60925" rIns="121875" bIns="6092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sng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/>
          <a:lstStyle>
            <a:lvl1pPr marL="457200" marR="0" lvl="0" indent="-38100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rgbClr val="385623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2000"/>
              <a:buFont typeface="Century Gothic"/>
              <a:buChar char="–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800"/>
              <a:buFont typeface="Century Gothic"/>
              <a:buChar char="–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2860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None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1470" algn="l" rtl="0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385623"/>
              </a:buClr>
              <a:buSzPts val="1620"/>
              <a:buFont typeface="Century Gothic"/>
              <a:buChar char="–"/>
              <a:defRPr sz="18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ftr" idx="11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sldNum" idx="12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222A3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ormazioneambito21@gentileschi.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Century Gothic"/>
              <a:buNone/>
            </a:pPr>
            <a:r>
              <a:rPr lang="it-IT" sz="4800"/>
              <a:t>Avvio corsi Ambito 21</a:t>
            </a:r>
            <a:endParaRPr sz="4800"/>
          </a:p>
        </p:txBody>
      </p:sp>
      <p:sp>
        <p:nvSpPr>
          <p:cNvPr id="105" name="Google Shape;105;p13"/>
          <p:cNvSpPr txBox="1"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it-IT" sz="2220"/>
              <a:t>Artemisia Gentileschi</a:t>
            </a:r>
            <a:endParaRPr/>
          </a:p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it-IT" sz="2220"/>
              <a:t>FS Proff. Anna Rosa Bolognesi – Ilaria Daolio</a:t>
            </a:r>
            <a:endParaRPr sz="2220"/>
          </a:p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it-IT" sz="2220"/>
              <a:t>formazioneambito21@gentileschi.it</a:t>
            </a:r>
            <a:endParaRPr sz="2220"/>
          </a:p>
          <a:p>
            <a:pPr marL="0" lvl="0" indent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it-IT" sz="2220"/>
              <a:t>30/10/18</a:t>
            </a:r>
            <a:endParaRPr sz="222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>
            <a:spLocks noGrp="1"/>
          </p:cNvSpPr>
          <p:nvPr>
            <p:ph type="title"/>
          </p:nvPr>
        </p:nvSpPr>
        <p:spPr>
          <a:xfrm>
            <a:off x="1087395" y="82378"/>
            <a:ext cx="10187268" cy="1390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Collegio docenti</a:t>
            </a:r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Nel caso sia programmato un collegio nel mese di novembre, sarebbe opportuno usufruire di quel momento per promuovere l’iscrizione ai corsi d’ambito.</a:t>
            </a:r>
            <a:endParaRPr/>
          </a:p>
          <a:p>
            <a:pPr marL="304747" lvl="0" indent="-304747" algn="just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A tutt’oggi, la formazione risulta parte integrante della professione docente ed è ancora valida la misura di 25 ore annue di formazione.</a:t>
            </a:r>
            <a:endParaRPr/>
          </a:p>
          <a:p>
            <a:pPr marL="304747" lvl="0" indent="-304747" algn="just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Triennio 2016/19: almeno 75 ore.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Formatori</a:t>
            </a:r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Per l’anno scolastico 2018/19, è ancora valida la graduatoria dei formatori dell’anno scorso.</a:t>
            </a:r>
            <a:endParaRPr/>
          </a:p>
          <a:p>
            <a:pPr marL="304747" lvl="0" indent="-304747" algn="just" rtl="0">
              <a:lnSpc>
                <a:spcPct val="200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Dopo la rilevazione delle iscrizioni e il riepilogo dei corsi attivati, i formatori saranno convocati dalla scuola polo (A. Gentileschi) per l’assegnazione dei corsi.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Scuole sedi dei corsi</a:t>
            </a:r>
            <a:br>
              <a:rPr lang="it-IT"/>
            </a:br>
            <a:r>
              <a:rPr lang="it-IT"/>
              <a:t>Tutor d’aula</a:t>
            </a:r>
            <a:endParaRPr/>
          </a:p>
        </p:txBody>
      </p:sp>
      <p:sp>
        <p:nvSpPr>
          <p:cNvPr id="177" name="Google Shape;177;p24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Le scuole che sono già state sedi di corso lo scorso anno scolastico, dovranno convocare i tutor d’aula già nominati</a:t>
            </a:r>
            <a:endParaRPr/>
          </a:p>
          <a:p>
            <a:pPr marL="304747" lvl="0" indent="-304747" algn="just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Se il numero dei tutor dovesse essere insufficiente, le scuole dovranno affidare ai tutor già nominati più di un corso o aprire un nuovo bando per nominare nuovi tutor d’aula.</a:t>
            </a:r>
            <a:endParaRPr/>
          </a:p>
          <a:p>
            <a:pPr marL="304747" lvl="0" indent="-304747" algn="just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Per semplificare le procedure, le FS A. Gentileschi invieranno fac simile del bando e fac simile domanda per presentare candidatura.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2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574132" y="188640"/>
            <a:ext cx="5988470" cy="64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2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790139" y="476672"/>
            <a:ext cx="5750784" cy="633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Catalogo</a:t>
            </a:r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220"/>
              <a:buChar char="•"/>
            </a:pPr>
            <a:r>
              <a:rPr lang="it-IT" sz="2220" dirty="0"/>
              <a:t>A breve verrà pubblicato il catalogo centralizzato dei corsi</a:t>
            </a:r>
            <a:endParaRPr dirty="0"/>
          </a:p>
          <a:p>
            <a:pPr marL="304747" lvl="0" indent="-304747" algn="l" rtl="0">
              <a:lnSpc>
                <a:spcPct val="75000"/>
              </a:lnSpc>
              <a:spcBef>
                <a:spcPts val="1866"/>
              </a:spcBef>
              <a:spcAft>
                <a:spcPts val="0"/>
              </a:spcAft>
              <a:buSzPts val="2220"/>
              <a:buChar char="•"/>
            </a:pPr>
            <a:r>
              <a:rPr lang="it-IT" sz="2220" dirty="0"/>
              <a:t>Il catalogo sarà reperibile sul sito del Gentileschi</a:t>
            </a:r>
            <a:endParaRPr dirty="0"/>
          </a:p>
          <a:p>
            <a:pPr marL="304747" lvl="0" indent="-304747" algn="l" rtl="0">
              <a:lnSpc>
                <a:spcPct val="130000"/>
              </a:lnSpc>
              <a:spcBef>
                <a:spcPts val="1866"/>
              </a:spcBef>
              <a:spcAft>
                <a:spcPts val="0"/>
              </a:spcAft>
              <a:buSzPts val="2220"/>
              <a:buChar char="•"/>
            </a:pPr>
            <a:r>
              <a:rPr lang="it-IT" sz="2220" dirty="0"/>
              <a:t>Per maggiore efficacia, lo invieremo anche alle </a:t>
            </a:r>
            <a:r>
              <a:rPr lang="it-IT" sz="2220" dirty="0" smtClean="0"/>
              <a:t>61 </a:t>
            </a:r>
            <a:r>
              <a:rPr lang="it-IT" sz="2220" dirty="0"/>
              <a:t>scuole dell’ambito 21.</a:t>
            </a:r>
            <a:endParaRPr dirty="0"/>
          </a:p>
          <a:p>
            <a:pPr marL="304747" lvl="0" indent="-304747" algn="l" rtl="0">
              <a:lnSpc>
                <a:spcPct val="130000"/>
              </a:lnSpc>
              <a:spcBef>
                <a:spcPts val="1866"/>
              </a:spcBef>
              <a:spcAft>
                <a:spcPts val="0"/>
              </a:spcAft>
              <a:buSzPts val="2220"/>
              <a:buChar char="•"/>
            </a:pPr>
            <a:r>
              <a:rPr lang="it-IT" sz="2220" dirty="0"/>
              <a:t>Per le scuole che hanno fornito il nome di un referente, tutte le comunicazioni saranno inviate ai referenti.</a:t>
            </a:r>
            <a:endParaRPr dirty="0"/>
          </a:p>
          <a:p>
            <a:pPr marL="304747" lvl="0" indent="-304747" algn="l" rtl="0">
              <a:lnSpc>
                <a:spcPct val="130000"/>
              </a:lnSpc>
              <a:spcBef>
                <a:spcPts val="1866"/>
              </a:spcBef>
              <a:spcAft>
                <a:spcPts val="0"/>
              </a:spcAft>
              <a:buSzPts val="2220"/>
              <a:buChar char="•"/>
            </a:pPr>
            <a:r>
              <a:rPr lang="it-IT" sz="2220" dirty="0"/>
              <a:t>Per le scuole che non hanno fornito il nome di un referente, tutte le comunicazioni saranno inviate al Preside.</a:t>
            </a:r>
            <a:endParaRPr sz="2220" dirty="0"/>
          </a:p>
          <a:p>
            <a:pPr marL="304747" lvl="0" indent="-163777" algn="l" rtl="0">
              <a:lnSpc>
                <a:spcPct val="130000"/>
              </a:lnSpc>
              <a:spcBef>
                <a:spcPts val="1866"/>
              </a:spcBef>
              <a:spcAft>
                <a:spcPts val="0"/>
              </a:spcAft>
              <a:buSzPts val="2220"/>
              <a:buNone/>
            </a:pPr>
            <a:endParaRPr sz="222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Scuole sedi dei corsi</a:t>
            </a:r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 dirty="0"/>
              <a:t>ITT- Liceo linguistico A. Gentileschi via Natta 11, Milano</a:t>
            </a:r>
            <a:endParaRPr dirty="0"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 dirty="0"/>
              <a:t>IIS Caterina da Siena viale Lombardia, 89, Milano</a:t>
            </a:r>
            <a:endParaRPr dirty="0"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 dirty="0"/>
              <a:t>IIS Severi – Correnti viale </a:t>
            </a:r>
            <a:r>
              <a:rPr lang="it-IT" dirty="0" err="1"/>
              <a:t>Alcuino</a:t>
            </a:r>
            <a:r>
              <a:rPr lang="it-IT" dirty="0"/>
              <a:t> 4, Milano</a:t>
            </a:r>
            <a:endParaRPr dirty="0"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 dirty="0"/>
              <a:t>Liceo Volta via Benedetto Marcello 7, Milano</a:t>
            </a:r>
            <a:endParaRPr dirty="0"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 dirty="0">
                <a:solidFill>
                  <a:schemeClr val="tx1"/>
                </a:solidFill>
              </a:rPr>
              <a:t>ITAS Natta via don G. Calabria16, Milano</a:t>
            </a:r>
            <a:endParaRPr dirty="0">
              <a:solidFill>
                <a:schemeClr val="tx1"/>
              </a:solidFill>
            </a:endParaRPr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 dirty="0" smtClean="0"/>
              <a:t>IIS </a:t>
            </a:r>
            <a:r>
              <a:rPr lang="it-IT" dirty="0"/>
              <a:t>Cremona viale Marche 73, Milano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Passaggi procedurali</a:t>
            </a:r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5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it-IT" sz="2800" b="1"/>
              <a:t>Ad ogni scuola d’ambito verrà inviata una circolare</a:t>
            </a:r>
            <a:endParaRPr/>
          </a:p>
          <a:p>
            <a:pPr marL="304747" lvl="0" indent="-304747" algn="l" rtl="0">
              <a:lnSpc>
                <a:spcPct val="75000"/>
              </a:lnSpc>
              <a:spcBef>
                <a:spcPts val="1866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OGGETTO: Iscrizione ai corsi di formazione – art. 1 Comma 124 Legge 107/2015 – Ambito 21</a:t>
            </a:r>
            <a:endParaRPr/>
          </a:p>
          <a:p>
            <a:pPr marL="304747" lvl="0" indent="-304747" algn="l" rtl="0">
              <a:lnSpc>
                <a:spcPct val="200000"/>
              </a:lnSpc>
              <a:spcBef>
                <a:spcPts val="1866"/>
              </a:spcBef>
              <a:spcAft>
                <a:spcPts val="0"/>
              </a:spcAft>
              <a:buSzPts val="1600"/>
              <a:buChar char="•"/>
            </a:pPr>
            <a:r>
              <a:rPr lang="it-IT" sz="1600"/>
              <a:t>È stato pubblicato nell’ambito del Piano per la Formazione dei Docenti 2016-19 per gli istituti scolastici dell’ambito territoriale 21, il catalogo dei corsi di formazione previsti per l'a.s. 2018/19, consultabile all’indirizzo</a:t>
            </a:r>
            <a:br>
              <a:rPr lang="it-IT" sz="1600"/>
            </a:br>
            <a:r>
              <a:rPr lang="it-IT" sz="1600"/>
              <a:t>…. o sul sito dell’Istituto alla voce Ambito 21 (home, colonna di destra, quarto riquadro).</a:t>
            </a:r>
            <a:br>
              <a:rPr lang="it-IT" sz="1600"/>
            </a:br>
            <a:r>
              <a:rPr lang="it-IT" sz="1600"/>
              <a:t>I passaggi che dovranno essere messi in atto da parte dei docenti, per potersi iscrivere ai corsi, sono i seguenti:</a:t>
            </a:r>
            <a:br>
              <a:rPr lang="it-IT" sz="1600"/>
            </a:br>
            <a:r>
              <a:rPr lang="it-IT" sz="1600"/>
              <a:t>1. Dopo aver scelto i corsi che intendono frequentare, compilare l’iscrizione entro le ore … di … al link qui sotto indicato, che è stato realizzato allo scopo.</a:t>
            </a:r>
            <a:br>
              <a:rPr lang="it-IT" sz="1600"/>
            </a:br>
            <a:r>
              <a:rPr lang="it-IT" sz="1400"/>
              <a:t>…….</a:t>
            </a:r>
            <a:br>
              <a:rPr lang="it-IT" sz="1400"/>
            </a:br>
            <a:r>
              <a:rPr lang="it-IT" sz="1400"/>
              <a:t> </a:t>
            </a:r>
            <a:endParaRPr/>
          </a:p>
          <a:p>
            <a:pPr marL="304747" lvl="0" indent="-266647" algn="l" rtl="0">
              <a:lnSpc>
                <a:spcPct val="75000"/>
              </a:lnSpc>
              <a:spcBef>
                <a:spcPts val="1866"/>
              </a:spcBef>
              <a:spcAft>
                <a:spcPts val="0"/>
              </a:spcAft>
              <a:buSzPts val="600"/>
              <a:buNone/>
            </a:pPr>
            <a:endParaRPr sz="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 txBox="1">
            <a:spLocks noGrp="1"/>
          </p:cNvSpPr>
          <p:nvPr>
            <p:ph type="body" idx="1"/>
          </p:nvPr>
        </p:nvSpPr>
        <p:spPr>
          <a:xfrm>
            <a:off x="1117308" y="404664"/>
            <a:ext cx="10521719" cy="5767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20"/>
              <a:buNone/>
            </a:pPr>
            <a:r>
              <a:rPr lang="it-IT" sz="2220"/>
              <a:t>Si precisa che:</a:t>
            </a:r>
            <a:br>
              <a:rPr lang="it-IT" sz="2220"/>
            </a:br>
            <a:r>
              <a:rPr lang="it-IT" sz="2220"/>
              <a:t>● Ciascun corso non potrà avere più di 30 iscritti;</a:t>
            </a:r>
            <a:br>
              <a:rPr lang="it-IT" sz="2220"/>
            </a:br>
            <a:r>
              <a:rPr lang="it-IT" sz="2220"/>
              <a:t>● Ciascun docente può scegliere ed essere iscritto ad un solo corso;</a:t>
            </a:r>
            <a:br>
              <a:rPr lang="it-IT" sz="2220"/>
            </a:br>
            <a:r>
              <a:rPr lang="it-IT" sz="2220"/>
              <a:t>● Possono essere iscritti ai corsi solo i docenti di ruolo;</a:t>
            </a:r>
            <a:br>
              <a:rPr lang="it-IT" sz="2220"/>
            </a:br>
            <a:r>
              <a:rPr lang="it-IT" sz="2220"/>
              <a:t>● I corsi si concluderanno entro la fine dell'anno scolastico 2018/19.</a:t>
            </a:r>
            <a:br>
              <a:rPr lang="it-IT" sz="2220"/>
            </a:br>
            <a:r>
              <a:rPr lang="it-IT" sz="2220"/>
              <a:t>Per qualsiasi ulteriore informazione si prega di scrivere al seguente indirizzo, precisando l’oggetto della richiesta: </a:t>
            </a:r>
            <a:r>
              <a:rPr lang="it-IT" sz="2220" u="sng">
                <a:solidFill>
                  <a:schemeClr val="hlink"/>
                </a:solidFill>
                <a:hlinkClick r:id="rId3"/>
              </a:rPr>
              <a:t>formazioneambito21@gentileschi.it</a:t>
            </a:r>
            <a:endParaRPr sz="2220"/>
          </a:p>
          <a:p>
            <a:pPr marL="0" lvl="0" indent="0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220"/>
              <a:buNone/>
            </a:pPr>
            <a:r>
              <a:rPr lang="it-IT" sz="2220"/>
              <a:t> </a:t>
            </a:r>
            <a:endParaRPr/>
          </a:p>
          <a:p>
            <a:pPr marL="304747" lvl="0" indent="-16377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220"/>
              <a:buNone/>
            </a:pPr>
            <a:endParaRPr sz="222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400"/>
              <a:buFont typeface="Century Gothic"/>
              <a:buNone/>
            </a:pPr>
            <a:r>
              <a:rPr lang="it-IT"/>
              <a:t>Novità</a:t>
            </a:r>
            <a:endParaRPr/>
          </a:p>
        </p:txBody>
      </p:sp>
      <p:sp>
        <p:nvSpPr>
          <p:cNvPr id="139" name="Google Shape;139;p18"/>
          <p:cNvSpPr txBox="1"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t" anchorCtr="0">
            <a:noAutofit/>
          </a:bodyPr>
          <a:lstStyle/>
          <a:p>
            <a:pPr marL="304747" lvl="0" indent="-304747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Quest’anno nel Google form dedicato all’iscrizione dei corsisti, i corsi verranno divisi in 5 aree e verrà indicata la sede in cui si terranno i corsi afferenti le aree sotto indicate: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A Didattica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B Nuove metodologie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C Inclusione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D Lingua</a:t>
            </a:r>
            <a:endParaRPr/>
          </a:p>
          <a:p>
            <a:pPr marL="304747" lvl="0" indent="-304747" algn="l" rtl="0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2400"/>
              <a:buChar char="•"/>
            </a:pPr>
            <a:r>
              <a:rPr lang="it-IT"/>
              <a:t>E, F, G, H Sociale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 txBox="1"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25" rIns="121875" bIns="609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4000"/>
              <a:buFont typeface="Century Gothic"/>
              <a:buNone/>
            </a:pPr>
            <a:r>
              <a:rPr lang="it-IT" sz="4000"/>
              <a:t>Esempio di Google form per iscrizione</a:t>
            </a:r>
            <a:endParaRPr sz="4000"/>
          </a:p>
        </p:txBody>
      </p:sp>
      <p:pic>
        <p:nvPicPr>
          <p:cNvPr id="146" name="Google Shape;146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108009" y="1701800"/>
            <a:ext cx="4176007" cy="447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51124" y="38100"/>
            <a:ext cx="6886575" cy="678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085817" y="1701800"/>
            <a:ext cx="4220390" cy="447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esentazione della classe aperta ai genitori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Personalizzato</PresentationFormat>
  <Paragraphs>53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Century Gothic</vt:lpstr>
      <vt:lpstr>Arial</vt:lpstr>
      <vt:lpstr>Presentazione della classe aperta ai genitori</vt:lpstr>
      <vt:lpstr>Avvio corsi Ambito 21</vt:lpstr>
      <vt:lpstr>Catalogo</vt:lpstr>
      <vt:lpstr>Scuole sedi dei corsi</vt:lpstr>
      <vt:lpstr>Passaggi procedurali</vt:lpstr>
      <vt:lpstr>Presentazione standard di PowerPoint</vt:lpstr>
      <vt:lpstr>Novità</vt:lpstr>
      <vt:lpstr>Esempio di Google form per iscrizione</vt:lpstr>
      <vt:lpstr>Presentazione standard di PowerPoint</vt:lpstr>
      <vt:lpstr>Presentazione standard di PowerPoint</vt:lpstr>
      <vt:lpstr>Collegio docenti</vt:lpstr>
      <vt:lpstr>Formatori</vt:lpstr>
      <vt:lpstr>Scuole sedi dei corsi Tutor d’aula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Avvio corsi Ambito 21</dc:title>
  <dc:creator>bolognesi</dc:creator>
  <cp:lastModifiedBy>bolognesi</cp:lastModifiedBy>
  <cp:revision>1</cp:revision>
  <dcterms:modified xsi:type="dcterms:W3CDTF">2018-11-05T11:51:35Z</dcterms:modified>
</cp:coreProperties>
</file>