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2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49678-1DF2-4AF5-BD6C-DE0ECF3A2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F085C9-F3CF-4634-B840-2CFA8A6BA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7786AD-601F-47CD-9E8E-CCFCB25E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CBD414-F11B-46F2-B152-E086E82C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8B762D-F5A6-4719-BD2F-34579015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6421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2BD7D-EB71-40B0-AE7E-0028C1DE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0C04F29-75F2-4A63-9F5D-1A4C5EF9A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24D681-957C-4C71-8118-B733446E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225741-CA1A-4E7C-AF6A-2B2128B5D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0ED484-BA3A-42C9-B9B1-4F461710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57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F10B623-783E-4D97-AF4B-EC69FDAA10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16887AB-561F-41BC-8972-3FE0859F5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88286B-5DA3-41C1-9CE0-22B68BF9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83308B-A285-4624-BB3B-26747191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C31C0B-6D7E-4EE8-8922-BBC2029A7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02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25F2E-1D2A-49ED-9B98-FAE66B97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A57EBD-2B22-4E17-9BE2-CD6937383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19B04D-430A-47D2-9774-264CD40A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BFEC75-1006-415D-B56D-705352C2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3C4F71-D5C3-4335-8310-067DF42C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98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BFE04-18A6-42C1-B4DB-9690A105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C45362-06B2-4AD3-A0B4-225C48193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458236-412E-4300-A46F-715403FE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E792FE-B38D-4FC9-856B-B1D99DFC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4EF41C-06A9-42FF-A423-99575B3F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86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3F7C44-4B24-42C5-8D02-49D1405A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D20A96-4CB2-47BE-A3F8-EA637B73C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40EE2A-28B2-4E2C-961F-C04037AA7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E6D81F-D660-4D3D-BF14-8AE762B6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62BA1F-C70D-4D6A-A650-AF5342666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33386-73B9-48F5-83D3-990C0147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E8746-DBE1-406F-AC45-CF4D48CCE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BCC2FD-FC16-4362-BBA5-570B663A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445D56-8844-415C-A65C-25E5FAD27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1ADB870-9351-4DDB-A720-A3C22BBF32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2ABAD-D10B-4D01-B61F-358C69AF1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D791908-4C02-41EA-A133-A9368571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2614E5F-30B3-43A6-BF35-FE8A7F4B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B4666B2-B682-48EE-8901-63C3FE69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815D1E-5227-4A19-8EAF-A33A0D17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1E0FC17-B490-4CBA-B20D-75BBE7FE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2FB0F1-4E73-4CC2-95F9-F2481D2C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B89CDCB-B153-4DD3-B219-341909B1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4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2A4C8A-17F6-4E3C-9F90-5F5B4E4A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7961955-959F-45A8-AF8C-329C88192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0D996A-AA40-4C41-BFB7-3800104C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74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BD9182-6DD1-4302-BBC0-18EA1858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77A133-CC7D-408F-980B-762D9CD8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4FFF62-5E5E-43D4-8EFD-2E48A6683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00A787-CBC5-42AB-B32D-71E18686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D87CF9-4FF4-4AD4-B0E9-FD24B904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41BFE7-996D-4099-AE5D-EFECDC5A8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69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D535A7-B76C-4CA8-9310-E836DA07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9D21D7B-1C14-47FD-B96D-5DA81383A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214E5C7-C4AB-4B8D-AAF1-BB083B9F0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47DC5C-54F6-4D28-A9F2-6A9412B1A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2BAB389-FB53-4040-85C6-26FB1BCB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4242C72-30FC-47B8-95E1-69ADD69C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80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59DCADD-06FA-4B5F-BA32-2D7F2E8C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3219C8B-4F0D-40B4-B417-39011AB79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D8E698-7633-47BB-8EF1-FBD057751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9B80-B004-4C8A-B2EE-0443AFB027DC}" type="datetimeFigureOut">
              <a:rPr lang="it-IT" smtClean="0"/>
              <a:t>25/05/2021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58F5C2-DE52-48E6-AEA2-F4471AAD3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2C19FA-F485-4D16-BBE8-93B474235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1EF3-A61B-4A4C-AC3E-E7E4872D6C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97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8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9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g" /><Relationship Id="rId5" Type="http://schemas.openxmlformats.org/officeDocument/2006/relationships/image" Target="../media/image7.jpg" /><Relationship Id="rId4" Type="http://schemas.openxmlformats.org/officeDocument/2006/relationships/image" Target="../media/image6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9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, analcolico&#10;&#10;Descrizione generata automaticamente">
            <a:extLst>
              <a:ext uri="{FF2B5EF4-FFF2-40B4-BE49-F238E27FC236}">
                <a16:creationId xmlns:a16="http://schemas.microsoft.com/office/drawing/2014/main" id="{433E9639-88B2-4E2A-9CD3-CF1988FE3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7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8387F-7643-42F1-BD98-C1B9B98C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1193800"/>
            <a:ext cx="4292600" cy="812800"/>
          </a:xfrm>
        </p:spPr>
        <p:txBody>
          <a:bodyPr>
            <a:normAutofit fontScale="90000"/>
          </a:bodyPr>
          <a:lstStyle/>
          <a:p>
            <a:r>
              <a:rPr lang="it-IT" sz="6000" dirty="0">
                <a:latin typeface="Impact" panose="020B0806030902050204" pitchFamily="34" charset="0"/>
              </a:rPr>
              <a:t>L’autrice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6F7C15-955A-48A2-B178-0E1322DC8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0500" y="2120900"/>
            <a:ext cx="4292600" cy="3417532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>
                <a:latin typeface="HP Simplified Light" panose="020B0404020204020204" pitchFamily="34" charset="0"/>
              </a:rPr>
              <a:t>Sara </a:t>
            </a:r>
            <a:r>
              <a:rPr lang="it-IT" sz="2400" b="1" dirty="0" err="1">
                <a:latin typeface="HP Simplified Light" panose="020B0404020204020204" pitchFamily="34" charset="0"/>
              </a:rPr>
              <a:t>Rattaro</a:t>
            </a:r>
            <a:r>
              <a:rPr lang="it-IT" sz="2400" b="1" dirty="0">
                <a:latin typeface="HP Simplified Light" panose="020B0404020204020204" pitchFamily="34" charset="0"/>
              </a:rPr>
              <a:t> </a:t>
            </a:r>
            <a:r>
              <a:rPr lang="it-IT" sz="2400" dirty="0">
                <a:latin typeface="HP Simplified Light" panose="020B0404020204020204" pitchFamily="34" charset="0"/>
              </a:rPr>
              <a:t>è</a:t>
            </a:r>
            <a:r>
              <a:rPr lang="it-IT" sz="2400" b="1" dirty="0">
                <a:latin typeface="HP Simplified Light" panose="020B0404020204020204" pitchFamily="34" charset="0"/>
              </a:rPr>
              <a:t> </a:t>
            </a:r>
            <a:r>
              <a:rPr lang="it-IT" sz="2400" dirty="0">
                <a:latin typeface="HP Simplified Light" panose="020B0404020204020204" pitchFamily="34" charset="0"/>
              </a:rPr>
              <a:t>nata il 9 giugno 1975. Nel 1999 si laurea in biologia e successivamente in scienze della comunicazione. Nel 2016 vince il premio </a:t>
            </a:r>
            <a:r>
              <a:rPr lang="it-IT" sz="2400" b="1" dirty="0">
                <a:latin typeface="HP Simplified Light" panose="020B0404020204020204" pitchFamily="34" charset="0"/>
              </a:rPr>
              <a:t>Rapallo Carige.</a:t>
            </a:r>
          </a:p>
        </p:txBody>
      </p:sp>
      <p:pic>
        <p:nvPicPr>
          <p:cNvPr id="10" name="Segnaposto contenuto 9" descr="Immagine che contiene donna, persona&#10;&#10;Descrizione generata automaticamente">
            <a:extLst>
              <a:ext uri="{FF2B5EF4-FFF2-40B4-BE49-F238E27FC236}">
                <a16:creationId xmlns:a16="http://schemas.microsoft.com/office/drawing/2014/main" id="{BD0EF5F9-2FFC-4BB3-9C28-F80B9A0CE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19567"/>
            <a:ext cx="3492500" cy="4218865"/>
          </a:xfrm>
        </p:spPr>
      </p:pic>
    </p:spTree>
    <p:extLst>
      <p:ext uri="{BB962C8B-B14F-4D97-AF65-F5344CB8AC3E}">
        <p14:creationId xmlns:p14="http://schemas.microsoft.com/office/powerpoint/2010/main" val="234218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71F10AA-CBED-47C5-9772-99EFAF18A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56" y="1172550"/>
            <a:ext cx="5589878" cy="14954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dirty="0" err="1">
                <a:latin typeface="Impact" panose="020B0806030902050204" pitchFamily="34" charset="0"/>
              </a:rPr>
              <a:t>Sentirai</a:t>
            </a:r>
            <a:r>
              <a:rPr lang="en-US" sz="5400" dirty="0">
                <a:latin typeface="Impact" panose="020B0806030902050204" pitchFamily="34" charset="0"/>
              </a:rPr>
              <a:t> </a:t>
            </a:r>
            <a:r>
              <a:rPr lang="en-US" sz="5400" dirty="0" err="1">
                <a:latin typeface="Impact" panose="020B0806030902050204" pitchFamily="34" charset="0"/>
              </a:rPr>
              <a:t>parlare</a:t>
            </a:r>
            <a:r>
              <a:rPr lang="en-US" sz="5400" dirty="0">
                <a:latin typeface="Impact" panose="020B0806030902050204" pitchFamily="34" charset="0"/>
              </a:rPr>
              <a:t> di me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838782-79F2-40A6-99A8-BA00E871D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4744" y="2801633"/>
            <a:ext cx="5589878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b="0" i="0" dirty="0">
                <a:effectLst/>
                <a:latin typeface="HP Simplified Light" panose="020B0404020204020204" pitchFamily="34" charset="0"/>
              </a:rPr>
              <a:t>Bianca ha un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sogno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: da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grande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vuole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fare la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giornalista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. Durante la "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Settimana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dei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mestieri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",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ragazzi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incontrano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Vittoria,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giornalista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invitata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tenere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una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lezione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,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che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,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però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,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sarà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costretta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interrompere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sul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più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bello per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seguire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una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misteriosa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indagine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. Dopo un po’ di tempo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diventano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amiche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, e Vittoria le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racconta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la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magnifica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storia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di Nellie Bly.</a:t>
            </a:r>
            <a:endParaRPr lang="en-US" sz="2000" dirty="0">
              <a:latin typeface="HP Simplified Light" panose="020B0404020204020204" pitchFamily="34" charset="0"/>
            </a:endParaRP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F08B60C8-8CC6-4B5C-A47C-E2ADC77363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" r="-1" b="9785"/>
          <a:stretch/>
        </p:blipFill>
        <p:spPr>
          <a:xfrm>
            <a:off x="7497131" y="1238250"/>
            <a:ext cx="3479801" cy="43815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5559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EF9DC6-89AE-4816-B612-F32E63BA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41668"/>
            <a:ext cx="10506456" cy="15201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latin typeface="Britannic Bold" panose="020B0903060703020204" pitchFamily="34" charset="0"/>
              </a:rPr>
              <a:t>I </a:t>
            </a:r>
            <a:r>
              <a:rPr lang="en-US" sz="5200" dirty="0" err="1">
                <a:latin typeface="Impact" panose="020B0806030902050204" pitchFamily="34" charset="0"/>
              </a:rPr>
              <a:t>personaggi</a:t>
            </a:r>
            <a:endParaRPr lang="en-US" sz="5200" kern="1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C2907DB-2522-4C6E-835A-00FCE5816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" r="-2" b="8078"/>
          <a:stretch/>
        </p:blipFill>
        <p:spPr>
          <a:xfrm>
            <a:off x="968540" y="1763381"/>
            <a:ext cx="2478300" cy="3291297"/>
          </a:xfrm>
          <a:prstGeom prst="rect">
            <a:avLst/>
          </a:prstGeom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783029F-BADF-4678-BC58-84A8A360F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163"/>
          <a:stretch/>
        </p:blipFill>
        <p:spPr>
          <a:xfrm>
            <a:off x="3491010" y="1752511"/>
            <a:ext cx="2654217" cy="3291298"/>
          </a:xfrm>
          <a:prstGeom prst="rect">
            <a:avLst/>
          </a:prstGeom>
        </p:spPr>
      </p:pic>
      <p:pic>
        <p:nvPicPr>
          <p:cNvPr id="15" name="Immagine 14" descr="Immagine che contiene disegnoatratteggio&#10;&#10;Descrizione generata automaticamente">
            <a:extLst>
              <a:ext uri="{FF2B5EF4-FFF2-40B4-BE49-F238E27FC236}">
                <a16:creationId xmlns:a16="http://schemas.microsoft.com/office/drawing/2014/main" id="{D1505A66-2FAF-4B3A-838A-A79976E495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810"/>
          <a:stretch/>
        </p:blipFill>
        <p:spPr>
          <a:xfrm>
            <a:off x="8794737" y="1817683"/>
            <a:ext cx="2412371" cy="329129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A491B2-F578-4C1D-AC9F-5F1E0B1F8964}"/>
              </a:ext>
            </a:extLst>
          </p:cNvPr>
          <p:cNvSpPr txBox="1"/>
          <p:nvPr/>
        </p:nvSpPr>
        <p:spPr>
          <a:xfrm>
            <a:off x="207897" y="5096305"/>
            <a:ext cx="1171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                            Bianca                                       Martino                                  Vittoria                                      Matteo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792DE87-AF16-40A8-9A77-AB4401A640BC}"/>
              </a:ext>
            </a:extLst>
          </p:cNvPr>
          <p:cNvCxnSpPr/>
          <p:nvPr/>
        </p:nvCxnSpPr>
        <p:spPr>
          <a:xfrm>
            <a:off x="11851981" y="4606149"/>
            <a:ext cx="0" cy="3697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6C2AB19D-3501-442E-A406-763B1C500248}"/>
              </a:ext>
            </a:extLst>
          </p:cNvPr>
          <p:cNvCxnSpPr>
            <a:cxnSpLocks/>
          </p:cNvCxnSpPr>
          <p:nvPr/>
        </p:nvCxnSpPr>
        <p:spPr>
          <a:xfrm flipH="1">
            <a:off x="11982437" y="5265313"/>
            <a:ext cx="2030" cy="3731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74862F67-D6F9-4393-A999-000ADCC408C8}"/>
              </a:ext>
            </a:extLst>
          </p:cNvPr>
          <p:cNvCxnSpPr>
            <a:cxnSpLocks/>
          </p:cNvCxnSpPr>
          <p:nvPr/>
        </p:nvCxnSpPr>
        <p:spPr>
          <a:xfrm>
            <a:off x="11840868" y="5069298"/>
            <a:ext cx="19407" cy="37318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9E840457-28EC-4F1A-81E3-F71FE880660C}"/>
              </a:ext>
            </a:extLst>
          </p:cNvPr>
          <p:cNvCxnSpPr>
            <a:cxnSpLocks/>
          </p:cNvCxnSpPr>
          <p:nvPr/>
        </p:nvCxnSpPr>
        <p:spPr>
          <a:xfrm flipV="1">
            <a:off x="-546100" y="-571499"/>
            <a:ext cx="1" cy="579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magine 44">
            <a:extLst>
              <a:ext uri="{FF2B5EF4-FFF2-40B4-BE49-F238E27FC236}">
                <a16:creationId xmlns:a16="http://schemas.microsoft.com/office/drawing/2014/main" id="{5BD001A8-D329-484E-9DD6-070A152468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12" y="1787765"/>
            <a:ext cx="2478300" cy="3291298"/>
          </a:xfrm>
          <a:prstGeom prst="rect">
            <a:avLst/>
          </a:prstGeom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5291A100-585E-4D87-9ED7-953F38932539}"/>
              </a:ext>
            </a:extLst>
          </p:cNvPr>
          <p:cNvSpPr txBox="1"/>
          <p:nvPr/>
        </p:nvSpPr>
        <p:spPr>
          <a:xfrm>
            <a:off x="814365" y="5310234"/>
            <a:ext cx="2658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HP Simplified Light" panose="020B0404020204020204" pitchFamily="34" charset="0"/>
              </a:rPr>
              <a:t>La protagonista, futura giornalista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88F7D5F-FDE4-4BC9-8554-477B0BD0B9FE}"/>
              </a:ext>
            </a:extLst>
          </p:cNvPr>
          <p:cNvSpPr txBox="1"/>
          <p:nvPr/>
        </p:nvSpPr>
        <p:spPr>
          <a:xfrm>
            <a:off x="3491010" y="537065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HP Simplified Light" panose="020B0404020204020204" pitchFamily="34" charset="0"/>
              </a:rPr>
              <a:t>L’amico fedele di Bianca</a:t>
            </a:r>
            <a:endParaRPr lang="it-IT" dirty="0"/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03A48C31-FE40-4F17-8B42-0DDEBFA01757}"/>
              </a:ext>
            </a:extLst>
          </p:cNvPr>
          <p:cNvSpPr txBox="1"/>
          <p:nvPr/>
        </p:nvSpPr>
        <p:spPr>
          <a:xfrm>
            <a:off x="6067582" y="5279648"/>
            <a:ext cx="269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HP Simplified Light" panose="020B0404020204020204" pitchFamily="34" charset="0"/>
              </a:rPr>
              <a:t>Giornalista e amica di Bianca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500C5A1-4135-4D72-B79E-B349C859BF7E}"/>
              </a:ext>
            </a:extLst>
          </p:cNvPr>
          <p:cNvSpPr txBox="1"/>
          <p:nvPr/>
        </p:nvSpPr>
        <p:spPr>
          <a:xfrm>
            <a:off x="8888481" y="5310234"/>
            <a:ext cx="2349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HP Simplified Light" panose="020B0404020204020204" pitchFamily="34" charset="0"/>
              </a:rPr>
              <a:t>Amore segreto di Bianca</a:t>
            </a:r>
          </a:p>
        </p:txBody>
      </p:sp>
    </p:spTree>
    <p:extLst>
      <p:ext uri="{BB962C8B-B14F-4D97-AF65-F5344CB8AC3E}">
        <p14:creationId xmlns:p14="http://schemas.microsoft.com/office/powerpoint/2010/main" val="101936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586B82-F6EE-42BC-90D1-FB93D3E2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9" y="1016000"/>
            <a:ext cx="5670389" cy="120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latin typeface="Impact" panose="020B0806030902050204" pitchFamily="34" charset="0"/>
              </a:rPr>
              <a:t>NELLIE BLY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FAB338-A5F7-40BA-8AA0-27A09A538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8400" y="2405067"/>
            <a:ext cx="567039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US" sz="2000" b="0" i="0" dirty="0">
                <a:effectLst/>
                <a:latin typeface="HP Simplified Light" panose="020B0404020204020204" pitchFamily="34" charset="0"/>
              </a:rPr>
              <a:t>Nellie Bly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nacque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a Cochran's Mill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presso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Apollo, in Pennsylvania, il 5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maggio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1864. Nel 1887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finge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pazza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per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indagare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in un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manicomio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di New York;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lì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scopre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le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condizioni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di vita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assurde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in cui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pazienti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si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ritrovavano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. Li </a:t>
            </a:r>
            <a:r>
              <a:rPr lang="en-US" sz="2000" b="0" i="0" dirty="0" err="1">
                <a:effectLst/>
                <a:latin typeface="HP Simplified Light" panose="020B0404020204020204" pitchFamily="34" charset="0"/>
              </a:rPr>
              <a:t>definisce</a:t>
            </a:r>
            <a:r>
              <a:rPr lang="en-US" sz="2000" b="0" i="0" dirty="0">
                <a:effectLst/>
                <a:latin typeface="HP Simplified Light" panose="020B0404020204020204" pitchFamily="34" charset="0"/>
              </a:rPr>
              <a:t>  </a:t>
            </a:r>
            <a:r>
              <a:rPr lang="en-US" sz="2000" b="0" i="1" dirty="0" err="1">
                <a:effectLst/>
                <a:latin typeface="HP Simplified Light" panose="020B0404020204020204" pitchFamily="34" charset="0"/>
              </a:rPr>
              <a:t>dieci</a:t>
            </a:r>
            <a:r>
              <a:rPr lang="en-US" sz="2000" b="0" i="1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1" dirty="0" err="1">
                <a:effectLst/>
                <a:latin typeface="HP Simplified Light" panose="020B0404020204020204" pitchFamily="34" charset="0"/>
              </a:rPr>
              <a:t>giorni</a:t>
            </a:r>
            <a:r>
              <a:rPr lang="en-US" sz="2000" b="0" i="1" dirty="0">
                <a:effectLst/>
                <a:latin typeface="HP Simplified Light" panose="020B0404020204020204" pitchFamily="34" charset="0"/>
              </a:rPr>
              <a:t> </a:t>
            </a:r>
            <a:r>
              <a:rPr lang="en-US" sz="2000" b="0" i="1" dirty="0" err="1">
                <a:effectLst/>
                <a:latin typeface="HP Simplified Light" panose="020B0404020204020204" pitchFamily="34" charset="0"/>
              </a:rPr>
              <a:t>d’inferno</a:t>
            </a:r>
            <a:r>
              <a:rPr lang="en-US" sz="2000" b="0" i="1" dirty="0">
                <a:effectLst/>
              </a:rPr>
              <a:t>.</a:t>
            </a:r>
            <a:endParaRPr lang="en-US" sz="2000" dirty="0"/>
          </a:p>
        </p:txBody>
      </p:sp>
      <p:pic>
        <p:nvPicPr>
          <p:cNvPr id="6" name="Segnaposto immagine 5" descr="Immagine che contiene testo, vestito&#10;&#10;Descrizione generata automaticamente">
            <a:extLst>
              <a:ext uri="{FF2B5EF4-FFF2-40B4-BE49-F238E27FC236}">
                <a16:creationId xmlns:a16="http://schemas.microsoft.com/office/drawing/2014/main" id="{5A80C69E-DE1C-4AC9-8304-3A6B129603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1"/>
          <a:stretch/>
        </p:blipFill>
        <p:spPr>
          <a:xfrm>
            <a:off x="7450959" y="1162050"/>
            <a:ext cx="3572641" cy="45339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243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22567-76AA-4B07-9F57-C88DED6A2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57200"/>
            <a:ext cx="3654425" cy="1600200"/>
          </a:xfrm>
        </p:spPr>
        <p:txBody>
          <a:bodyPr>
            <a:noAutofit/>
          </a:bodyPr>
          <a:lstStyle/>
          <a:p>
            <a:r>
              <a:rPr lang="it-IT" sz="4800" dirty="0">
                <a:latin typeface="Impact" panose="020B0806030902050204" pitchFamily="34" charset="0"/>
              </a:rPr>
              <a:t>IL MANICOMIO</a:t>
            </a:r>
          </a:p>
        </p:txBody>
      </p:sp>
      <p:pic>
        <p:nvPicPr>
          <p:cNvPr id="6" name="Segnaposto immagine 5" descr="Immagine che contiene terra, edificio, vecchio, pietra&#10;&#10;Descrizione generata automaticamente">
            <a:extLst>
              <a:ext uri="{FF2B5EF4-FFF2-40B4-BE49-F238E27FC236}">
                <a16:creationId xmlns:a16="http://schemas.microsoft.com/office/drawing/2014/main" id="{B07B2103-F58C-424D-BD12-9C5A8BF69A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r="8014"/>
          <a:stretch>
            <a:fillRect/>
          </a:stretch>
        </p:blipFill>
        <p:spPr>
          <a:xfrm>
            <a:off x="5156200" y="1333500"/>
            <a:ext cx="5803900" cy="4121150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846AAD-58A1-435D-9C7F-F777A18D7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600" y="2057400"/>
            <a:ext cx="3654424" cy="3811588"/>
          </a:xfrm>
        </p:spPr>
        <p:txBody>
          <a:bodyPr>
            <a:normAutofit/>
          </a:bodyPr>
          <a:lstStyle/>
          <a:p>
            <a:pPr algn="just"/>
            <a:r>
              <a:rPr lang="it-IT" sz="2000" dirty="0">
                <a:latin typeface="HP Simplified Light" panose="020B0404020204020204" pitchFamily="34" charset="0"/>
              </a:rPr>
              <a:t>Manicomio deriva dal greco «</a:t>
            </a:r>
            <a:r>
              <a:rPr lang="it-IT" sz="2000" dirty="0" err="1">
                <a:latin typeface="HP Simplified Light" panose="020B0404020204020204" pitchFamily="34" charset="0"/>
              </a:rPr>
              <a:t>manìa</a:t>
            </a:r>
            <a:r>
              <a:rPr lang="it-IT" sz="2000" dirty="0">
                <a:latin typeface="HP Simplified Light" panose="020B0404020204020204" pitchFamily="34" charset="0"/>
              </a:rPr>
              <a:t>», cioè pazzia e «</a:t>
            </a:r>
            <a:r>
              <a:rPr lang="it-IT" sz="2000" dirty="0" err="1">
                <a:latin typeface="HP Simplified Light" panose="020B0404020204020204" pitchFamily="34" charset="0"/>
              </a:rPr>
              <a:t>komion</a:t>
            </a:r>
            <a:r>
              <a:rPr lang="it-IT" sz="2000" dirty="0">
                <a:latin typeface="HP Simplified Light" panose="020B0404020204020204" pitchFamily="34" charset="0"/>
              </a:rPr>
              <a:t>», cioè ospedale.</a:t>
            </a:r>
            <a:r>
              <a:rPr lang="it-IT" sz="2000" dirty="0">
                <a:effectLst/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 venivano rinchiuse persone non solo con disturbi mentali ma anche persone con solo una piccola diversità; non venivano rinchiusi per essere curati i pazienti ma per finire i propri giorno lontani dalla società.</a:t>
            </a:r>
            <a:endParaRPr lang="it-IT" sz="20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2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6CC0B-5176-4DB5-AF0D-5614EF24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8500"/>
            <a:ext cx="3932237" cy="2120900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latin typeface="Impact" panose="020B0806030902050204" pitchFamily="34" charset="0"/>
              </a:rPr>
              <a:t>LEGGE BASAGLIA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EF14BE-CE97-44D9-8BB6-68963AB944F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E0B727-7463-418F-8C45-B36D3913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6500" y="2819400"/>
            <a:ext cx="3565525" cy="3049588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HP Simplified Light" panose="020B0404020204020204" pitchFamily="34" charset="0"/>
              </a:rPr>
              <a:t>Nel 1978 ci fu una chiusura dei manicomi grazie alla Legge Basaglia, in tema di “Accertamenti, trattamenti sanitari volontari e obbligatori”.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77303A-F3C6-48A9-ACA7-76A417405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1384301"/>
            <a:ext cx="6003925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2CAA202F-87C4-49C8-A84D-BDECE7856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r="4274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09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262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L’autrice</vt:lpstr>
      <vt:lpstr>Sentirai parlare di me</vt:lpstr>
      <vt:lpstr>I personaggi</vt:lpstr>
      <vt:lpstr>NELLIE BLY</vt:lpstr>
      <vt:lpstr>IL MANICOMIO</vt:lpstr>
      <vt:lpstr>LEGGE BASAGLIA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Sentirai parlare di me</dc:title>
  <dc:creator>Marco Iaria</dc:creator>
  <cp:lastModifiedBy>Giuseppina Nobile</cp:lastModifiedBy>
  <cp:revision>31</cp:revision>
  <dcterms:created xsi:type="dcterms:W3CDTF">2021-05-04T13:19:36Z</dcterms:created>
  <dcterms:modified xsi:type="dcterms:W3CDTF">2021-05-25T17:31:36Z</dcterms:modified>
</cp:coreProperties>
</file>