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59"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ARDO SALVATORE" initials="LS" lastIdx="1" clrIdx="0">
    <p:extLst>
      <p:ext uri="{19B8F6BF-5375-455C-9EA6-DF929625EA0E}">
        <p15:presenceInfo xmlns:p15="http://schemas.microsoft.com/office/powerpoint/2012/main" userId="1a0798dfa9ca3a7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commentAuthors" Target="commentAuthor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5-12T16:50:15.298" idx="1">
    <p:pos x="7680" y="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75088-BA74-464F-8D3E-438FFBB0A668}" type="datetimeFigureOut">
              <a:rPr lang="it-IT" smtClean="0"/>
              <a:t>24/05/2021</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11FD0A-F065-4348-9378-632F3E8D8283}" type="slidenum">
              <a:rPr lang="it-IT" smtClean="0"/>
              <a:t>‹N›</a:t>
            </a:fld>
            <a:endParaRPr lang="it-IT" dirty="0"/>
          </a:p>
        </p:txBody>
      </p:sp>
    </p:spTree>
    <p:extLst>
      <p:ext uri="{BB962C8B-B14F-4D97-AF65-F5344CB8AC3E}">
        <p14:creationId xmlns:p14="http://schemas.microsoft.com/office/powerpoint/2010/main" val="746131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222892-581E-4220-8575-C318452C80E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A1B74E5-2BA4-4AD1-A52C-DB28DB216F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4144934-C8B9-4FEB-95C0-0016D8C8175F}"/>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B6195AFD-5D25-48EE-870F-B9ACE206C9B7}"/>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56F401DE-4F9D-4173-A7AC-13A0EC1D451D}"/>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46348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0A9C2-FA71-4F2A-BD25-8B8147FB269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7651BEE-A002-466A-B8D6-169725E1BF0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8A2F00-2AC4-47B5-A83F-EC54A81EE0ED}"/>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007D2FA5-E074-4E26-A858-658708A576D8}"/>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4983E2EB-FB31-4026-A506-F89AE35E09FE}"/>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112303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60B5795-FB43-4434-9848-811C7C7836E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F040C97-7EC0-4DB5-9CC2-250055155B2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B1B6755-EABF-4CAC-85C9-029626D62D4D}"/>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DD12840C-8332-470D-93F7-D041AB083505}"/>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B02B677A-1A09-4DF7-BCC6-9427B48C31CA}"/>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175969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E2C56-C628-4A4E-8226-7E9F640D4C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CA28FA1-910F-4DE7-9959-EFE05C91DB9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FC8017-418B-4352-8B7A-4AC5B42EC85E}"/>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71BA53AA-9966-4097-A952-E06B2F4D9F50}"/>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5DDBF33-DB76-47E4-8C37-E397FAD386A0}"/>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3893188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DD66D4-946A-4DAF-83C5-1F79A3C33A3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8DA830E-CB60-443D-BCAE-A08215C0F8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CFD1DB4-8020-4EED-B577-D3E2C38FCFAF}"/>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1DC71B51-5F72-4046-9F0C-38B21CCB5C38}"/>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77DC80B0-F3EF-43E5-9E3F-98E5ED2CF399}"/>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153691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BF6C5F-BC67-4195-A688-22CFA65D858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03FD88B-528C-44FA-88B8-67EE6913FC1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11DD84A-F8DB-41DF-991E-979AD47695B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03A566C-5B01-453B-812B-724C1941D5C5}"/>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6" name="Segnaposto piè di pagina 5">
            <a:extLst>
              <a:ext uri="{FF2B5EF4-FFF2-40B4-BE49-F238E27FC236}">
                <a16:creationId xmlns:a16="http://schemas.microsoft.com/office/drawing/2014/main" id="{18D43F17-FC6F-4DD6-8AA0-E84DD2FBEB0C}"/>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4345F4BA-0E79-41AD-BBE3-63C2B09B93C4}"/>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530972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7BA54B-7095-4534-90FB-375CC7ADB7C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FC8445E-A013-4C25-A637-2E05BFE4E0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382F196-DD64-401F-8BA1-22D500F00DD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C25FE24-A62F-41AA-AF6E-6002C19C1F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2D9EC2E-A803-4C0D-8B04-12CBD5D181A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55D6911-3AC5-4D3D-9DF5-F8709DDA326D}"/>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8" name="Segnaposto piè di pagina 7">
            <a:extLst>
              <a:ext uri="{FF2B5EF4-FFF2-40B4-BE49-F238E27FC236}">
                <a16:creationId xmlns:a16="http://schemas.microsoft.com/office/drawing/2014/main" id="{3D78A9D4-A518-4DE1-8B7E-390D2B9ADB1C}"/>
              </a:ext>
            </a:extLst>
          </p:cNvPr>
          <p:cNvSpPr>
            <a:spLocks noGrp="1"/>
          </p:cNvSpPr>
          <p:nvPr>
            <p:ph type="ftr" sz="quarter" idx="11"/>
          </p:nvPr>
        </p:nvSpPr>
        <p:spPr/>
        <p:txBody>
          <a:bodyPr/>
          <a:lstStyle/>
          <a:p>
            <a:endParaRPr lang="it-IT" dirty="0"/>
          </a:p>
        </p:txBody>
      </p:sp>
      <p:sp>
        <p:nvSpPr>
          <p:cNvPr id="9" name="Segnaposto numero diapositiva 8">
            <a:extLst>
              <a:ext uri="{FF2B5EF4-FFF2-40B4-BE49-F238E27FC236}">
                <a16:creationId xmlns:a16="http://schemas.microsoft.com/office/drawing/2014/main" id="{B9EC86B4-0D61-4514-9034-27C0433796BD}"/>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2812639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6947C-F910-4C35-B89E-E6C44782417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8261BAA-1346-4119-A987-45D540D4768F}"/>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4" name="Segnaposto piè di pagina 3">
            <a:extLst>
              <a:ext uri="{FF2B5EF4-FFF2-40B4-BE49-F238E27FC236}">
                <a16:creationId xmlns:a16="http://schemas.microsoft.com/office/drawing/2014/main" id="{0D578067-FCF3-48A7-905E-73720C5D2C44}"/>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B3E70D41-873A-44A1-84D9-8EFBAC7D2747}"/>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75298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1B84491-A686-4716-A97E-624C098C40EB}"/>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3" name="Segnaposto piè di pagina 2">
            <a:extLst>
              <a:ext uri="{FF2B5EF4-FFF2-40B4-BE49-F238E27FC236}">
                <a16:creationId xmlns:a16="http://schemas.microsoft.com/office/drawing/2014/main" id="{C61CF7BB-A732-4FDC-A96D-80DDC96C4C2E}"/>
              </a:ext>
            </a:extLst>
          </p:cNvPr>
          <p:cNvSpPr>
            <a:spLocks noGrp="1"/>
          </p:cNvSpPr>
          <p:nvPr>
            <p:ph type="ftr" sz="quarter" idx="11"/>
          </p:nvPr>
        </p:nvSpPr>
        <p:spPr/>
        <p:txBody>
          <a:bodyPr/>
          <a:lstStyle/>
          <a:p>
            <a:endParaRPr lang="it-IT" dirty="0"/>
          </a:p>
        </p:txBody>
      </p:sp>
      <p:sp>
        <p:nvSpPr>
          <p:cNvPr id="4" name="Segnaposto numero diapositiva 3">
            <a:extLst>
              <a:ext uri="{FF2B5EF4-FFF2-40B4-BE49-F238E27FC236}">
                <a16:creationId xmlns:a16="http://schemas.microsoft.com/office/drawing/2014/main" id="{41F112D8-CBE2-4549-BFB6-26C627AE1F01}"/>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27521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122675-87D3-437C-B7EA-B9668D442DE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AC8F6CF-D945-451B-BE37-631B86272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159D3E2-C44E-4A93-A22B-E836F71EE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F46A7CC-4B46-4D5A-A5F5-6EA69C83B911}"/>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6" name="Segnaposto piè di pagina 5">
            <a:extLst>
              <a:ext uri="{FF2B5EF4-FFF2-40B4-BE49-F238E27FC236}">
                <a16:creationId xmlns:a16="http://schemas.microsoft.com/office/drawing/2014/main" id="{B220627F-C3D1-40BD-9A4B-D3F48F61EE67}"/>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47C43963-E2BE-46CC-8A65-E1314FB2E823}"/>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112130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0C8B94-96E0-4624-9C4B-EA0D5C6060B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A7F22A8-24BA-4C74-9C1A-60AB8D9FBC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9306F7CC-20B0-4379-8481-A3D330D48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F58E5EB-2F29-464D-AA18-BE758C2E4407}"/>
              </a:ext>
            </a:extLst>
          </p:cNvPr>
          <p:cNvSpPr>
            <a:spLocks noGrp="1"/>
          </p:cNvSpPr>
          <p:nvPr>
            <p:ph type="dt" sz="half" idx="10"/>
          </p:nvPr>
        </p:nvSpPr>
        <p:spPr/>
        <p:txBody>
          <a:bodyPr/>
          <a:lstStyle/>
          <a:p>
            <a:fld id="{6B44EE83-AE74-40ED-8115-F30697260D45}" type="datetimeFigureOut">
              <a:rPr lang="it-IT" smtClean="0"/>
              <a:t>24/05/2021</a:t>
            </a:fld>
            <a:endParaRPr lang="it-IT" dirty="0"/>
          </a:p>
        </p:txBody>
      </p:sp>
      <p:sp>
        <p:nvSpPr>
          <p:cNvPr id="6" name="Segnaposto piè di pagina 5">
            <a:extLst>
              <a:ext uri="{FF2B5EF4-FFF2-40B4-BE49-F238E27FC236}">
                <a16:creationId xmlns:a16="http://schemas.microsoft.com/office/drawing/2014/main" id="{9F58DD50-7AF4-416A-BEE8-75EA4301A389}"/>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E6BA29C3-55B7-48D5-8CD7-263042877B0B}"/>
              </a:ext>
            </a:extLst>
          </p:cNvPr>
          <p:cNvSpPr>
            <a:spLocks noGrp="1"/>
          </p:cNvSpPr>
          <p:nvPr>
            <p:ph type="sldNum" sz="quarter" idx="12"/>
          </p:nvPr>
        </p:nvSpPr>
        <p:spPr/>
        <p:txBody>
          <a:bodyPr/>
          <a:lstStyle/>
          <a:p>
            <a:fld id="{6A23B370-ED6A-4535-BD29-BC84B8A85086}" type="slidenum">
              <a:rPr lang="it-IT" smtClean="0"/>
              <a:t>‹N›</a:t>
            </a:fld>
            <a:endParaRPr lang="it-IT" dirty="0"/>
          </a:p>
        </p:txBody>
      </p:sp>
    </p:spTree>
    <p:extLst>
      <p:ext uri="{BB962C8B-B14F-4D97-AF65-F5344CB8AC3E}">
        <p14:creationId xmlns:p14="http://schemas.microsoft.com/office/powerpoint/2010/main" val="3617607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529B84A-D0F6-472F-B45A-FFF123FAE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3C93045-6E23-4563-A403-BB6D37B079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D32B66F-3E52-43E7-B119-9229FCE1D7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4EE83-AE74-40ED-8115-F30697260D45}" type="datetimeFigureOut">
              <a:rPr lang="it-IT" smtClean="0"/>
              <a:t>24/05/2021</a:t>
            </a:fld>
            <a:endParaRPr lang="it-IT" dirty="0"/>
          </a:p>
        </p:txBody>
      </p:sp>
      <p:sp>
        <p:nvSpPr>
          <p:cNvPr id="5" name="Segnaposto piè di pagina 4">
            <a:extLst>
              <a:ext uri="{FF2B5EF4-FFF2-40B4-BE49-F238E27FC236}">
                <a16:creationId xmlns:a16="http://schemas.microsoft.com/office/drawing/2014/main" id="{0380C6F5-F835-4FA7-900A-17707F382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a:extLst>
              <a:ext uri="{FF2B5EF4-FFF2-40B4-BE49-F238E27FC236}">
                <a16:creationId xmlns:a16="http://schemas.microsoft.com/office/drawing/2014/main" id="{D25AD5A9-732E-49D4-83B6-FB264B3E09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3B370-ED6A-4535-BD29-BC84B8A85086}" type="slidenum">
              <a:rPr lang="it-IT" smtClean="0"/>
              <a:t>‹N›</a:t>
            </a:fld>
            <a:endParaRPr lang="it-IT" dirty="0"/>
          </a:p>
        </p:txBody>
      </p:sp>
    </p:spTree>
    <p:extLst>
      <p:ext uri="{BB962C8B-B14F-4D97-AF65-F5344CB8AC3E}">
        <p14:creationId xmlns:p14="http://schemas.microsoft.com/office/powerpoint/2010/main" val="3448289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g" /><Relationship Id="rId1" Type="http://schemas.openxmlformats.org/officeDocument/2006/relationships/slideLayout" Target="../slideLayouts/slideLayout1.xml" /><Relationship Id="rId5" Type="http://schemas.openxmlformats.org/officeDocument/2006/relationships/image" Target="../media/image4.jpg" /><Relationship Id="rId4" Type="http://schemas.openxmlformats.org/officeDocument/2006/relationships/image" Target="../media/image3.png" /></Relationships>
</file>

<file path=ppt/slides/_rels/slide2.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image" Target="../media/image5.png" /><Relationship Id="rId1" Type="http://schemas.openxmlformats.org/officeDocument/2006/relationships/slideLayout" Target="../slideLayouts/slideLayout7.xml" /><Relationship Id="rId5" Type="http://schemas.openxmlformats.org/officeDocument/2006/relationships/image" Target="../media/image7.png" /><Relationship Id="rId4" Type="http://schemas.openxmlformats.org/officeDocument/2006/relationships/image" Target="../media/image4.jpg" /></Relationships>
</file>

<file path=ppt/slides/_rels/slide3.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image" Target="../media/image8.pn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image" Target="../media/image10.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image" Target="../media/image12.pn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13.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magine 19" descr="Immagine che contiene montagna, natura, esterni, roccia&#10;&#10;Descrizione generata automaticamente">
            <a:extLst>
              <a:ext uri="{FF2B5EF4-FFF2-40B4-BE49-F238E27FC236}">
                <a16:creationId xmlns:a16="http://schemas.microsoft.com/office/drawing/2014/main" id="{C96720BD-EB5A-44ED-9738-BC13EF10D8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893"/>
            <a:ext cx="12192000" cy="6858000"/>
          </a:xfrm>
          <a:prstGeom prst="rect">
            <a:avLst/>
          </a:prstGeom>
        </p:spPr>
      </p:pic>
      <p:pic>
        <p:nvPicPr>
          <p:cNvPr id="23" name="Immagine 22" descr="Ettore Majorana&#10;">
            <a:extLst>
              <a:ext uri="{FF2B5EF4-FFF2-40B4-BE49-F238E27FC236}">
                <a16:creationId xmlns:a16="http://schemas.microsoft.com/office/drawing/2014/main" id="{9E785A2A-256A-4E07-8CD8-551E8155E43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0791942">
            <a:off x="373300" y="4419140"/>
            <a:ext cx="1459585" cy="1624046"/>
          </a:xfrm>
          <a:prstGeom prst="rect">
            <a:avLst/>
          </a:prstGeom>
        </p:spPr>
      </p:pic>
      <p:pic>
        <p:nvPicPr>
          <p:cNvPr id="12" name="Immagine 11">
            <a:extLst>
              <a:ext uri="{FF2B5EF4-FFF2-40B4-BE49-F238E27FC236}">
                <a16:creationId xmlns:a16="http://schemas.microsoft.com/office/drawing/2014/main" id="{647CA678-EC13-4C26-97F0-FFE8CFE4A886}"/>
              </a:ext>
            </a:extLst>
          </p:cNvPr>
          <p:cNvPicPr>
            <a:picLocks noChangeAspect="1"/>
          </p:cNvPicPr>
          <p:nvPr/>
        </p:nvPicPr>
        <p:blipFill>
          <a:blip r:embed="rId4"/>
          <a:stretch>
            <a:fillRect/>
          </a:stretch>
        </p:blipFill>
        <p:spPr>
          <a:xfrm rot="530621">
            <a:off x="7040799" y="2214526"/>
            <a:ext cx="2043252" cy="3070458"/>
          </a:xfrm>
          <a:prstGeom prst="rect">
            <a:avLst/>
          </a:prstGeom>
          <a:ln>
            <a:noFill/>
          </a:ln>
          <a:effectLst>
            <a:outerShdw blurRad="190500" algn="tl" rotWithShape="0">
              <a:srgbClr val="000000">
                <a:alpha val="70000"/>
              </a:srgbClr>
            </a:outerShdw>
          </a:effectLst>
        </p:spPr>
      </p:pic>
      <p:pic>
        <p:nvPicPr>
          <p:cNvPr id="11" name="Immagine 10" descr="Immagine che contiene testo&#10;&#10;Descrizione generata automaticamente">
            <a:extLst>
              <a:ext uri="{FF2B5EF4-FFF2-40B4-BE49-F238E27FC236}">
                <a16:creationId xmlns:a16="http://schemas.microsoft.com/office/drawing/2014/main" id="{22DB210F-D71C-4019-A316-02DB93DFAF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77851" y="504636"/>
            <a:ext cx="3327978" cy="5240618"/>
          </a:xfrm>
          <a:prstGeom prst="rect">
            <a:avLst/>
          </a:prstGeom>
          <a:ln>
            <a:noFill/>
          </a:ln>
          <a:effectLst>
            <a:outerShdw blurRad="190500" algn="tl" rotWithShape="0">
              <a:srgbClr val="000000">
                <a:alpha val="70000"/>
              </a:srgbClr>
            </a:outerShdw>
          </a:effectLst>
        </p:spPr>
      </p:pic>
      <p:sp>
        <p:nvSpPr>
          <p:cNvPr id="13" name="CasellaDiTesto 12">
            <a:extLst>
              <a:ext uri="{FF2B5EF4-FFF2-40B4-BE49-F238E27FC236}">
                <a16:creationId xmlns:a16="http://schemas.microsoft.com/office/drawing/2014/main" id="{9FB2CE92-5553-4005-B0C7-81A53DD18230}"/>
              </a:ext>
            </a:extLst>
          </p:cNvPr>
          <p:cNvSpPr txBox="1"/>
          <p:nvPr/>
        </p:nvSpPr>
        <p:spPr>
          <a:xfrm>
            <a:off x="204252" y="1018728"/>
            <a:ext cx="6737684" cy="923330"/>
          </a:xfrm>
          <a:prstGeom prst="rect">
            <a:avLst/>
          </a:prstGeom>
          <a:noFill/>
        </p:spPr>
        <p:txBody>
          <a:bodyPr wrap="square" rtlCol="0">
            <a:spAutoFit/>
          </a:bodyPr>
          <a:lstStyle/>
          <a:p>
            <a:r>
              <a:rPr lang="it-IT" sz="5400" b="1" i="1" dirty="0">
                <a:solidFill>
                  <a:schemeClr val="bg1"/>
                </a:solidFill>
              </a:rPr>
              <a:t>LA FORMULA SEGRETA</a:t>
            </a:r>
          </a:p>
        </p:txBody>
      </p:sp>
      <p:sp>
        <p:nvSpPr>
          <p:cNvPr id="15" name="CasellaDiTesto 14">
            <a:extLst>
              <a:ext uri="{FF2B5EF4-FFF2-40B4-BE49-F238E27FC236}">
                <a16:creationId xmlns:a16="http://schemas.microsoft.com/office/drawing/2014/main" id="{15515C5C-162B-489D-9F38-E1E775A91261}"/>
              </a:ext>
            </a:extLst>
          </p:cNvPr>
          <p:cNvSpPr txBox="1"/>
          <p:nvPr/>
        </p:nvSpPr>
        <p:spPr>
          <a:xfrm>
            <a:off x="224271" y="1847673"/>
            <a:ext cx="5635720" cy="2554545"/>
          </a:xfrm>
          <a:prstGeom prst="rect">
            <a:avLst/>
          </a:prstGeom>
          <a:noFill/>
        </p:spPr>
        <p:txBody>
          <a:bodyPr wrap="square" rtlCol="0">
            <a:spAutoFit/>
          </a:bodyPr>
          <a:lstStyle/>
          <a:p>
            <a:r>
              <a:rPr lang="it-IT" sz="2000" b="1" dirty="0">
                <a:solidFill>
                  <a:schemeClr val="bg1"/>
                </a:solidFill>
              </a:rPr>
              <a:t>TITOLO</a:t>
            </a:r>
            <a:r>
              <a:rPr lang="it-IT" sz="2000" dirty="0">
                <a:solidFill>
                  <a:schemeClr val="bg1"/>
                </a:solidFill>
              </a:rPr>
              <a:t>= LA FORMULA SEGRETA</a:t>
            </a:r>
          </a:p>
          <a:p>
            <a:r>
              <a:rPr lang="it-IT" sz="2000" b="1" dirty="0">
                <a:solidFill>
                  <a:schemeClr val="bg1"/>
                </a:solidFill>
              </a:rPr>
              <a:t>AUTORE</a:t>
            </a:r>
            <a:r>
              <a:rPr lang="it-IT" sz="2000" dirty="0">
                <a:solidFill>
                  <a:schemeClr val="bg1"/>
                </a:solidFill>
              </a:rPr>
              <a:t>= SARA RATTARO</a:t>
            </a:r>
          </a:p>
          <a:p>
            <a:r>
              <a:rPr lang="it-IT" sz="2000" b="1" dirty="0">
                <a:solidFill>
                  <a:schemeClr val="bg1"/>
                </a:solidFill>
              </a:rPr>
              <a:t>CASA EDITRICE</a:t>
            </a:r>
            <a:r>
              <a:rPr lang="it-IT" sz="2000" dirty="0">
                <a:solidFill>
                  <a:schemeClr val="bg1"/>
                </a:solidFill>
              </a:rPr>
              <a:t>= MONDADORI</a:t>
            </a:r>
          </a:p>
          <a:p>
            <a:r>
              <a:rPr lang="it-IT" sz="2000" b="1" dirty="0">
                <a:solidFill>
                  <a:schemeClr val="bg1"/>
                </a:solidFill>
              </a:rPr>
              <a:t>ILLUSTRAZIONI</a:t>
            </a:r>
            <a:r>
              <a:rPr lang="it-IT" sz="2000" dirty="0">
                <a:solidFill>
                  <a:schemeClr val="bg1"/>
                </a:solidFill>
              </a:rPr>
              <a:t>= ANNA PIROLLI</a:t>
            </a:r>
          </a:p>
          <a:p>
            <a:r>
              <a:rPr lang="it-IT" sz="2000" b="1" dirty="0">
                <a:solidFill>
                  <a:schemeClr val="bg1"/>
                </a:solidFill>
              </a:rPr>
              <a:t>ETÀ DI LETTURA</a:t>
            </a:r>
            <a:r>
              <a:rPr lang="it-IT" sz="2000" dirty="0">
                <a:solidFill>
                  <a:schemeClr val="bg1"/>
                </a:solidFill>
              </a:rPr>
              <a:t>=</a:t>
            </a:r>
            <a:r>
              <a:rPr lang="it-IT" sz="2000" b="1" dirty="0">
                <a:solidFill>
                  <a:schemeClr val="bg1"/>
                </a:solidFill>
              </a:rPr>
              <a:t> </a:t>
            </a:r>
            <a:r>
              <a:rPr lang="it-IT" sz="2000" dirty="0">
                <a:solidFill>
                  <a:schemeClr val="bg1"/>
                </a:solidFill>
              </a:rPr>
              <a:t>DA 11 ANNI</a:t>
            </a:r>
          </a:p>
          <a:p>
            <a:r>
              <a:rPr lang="it-IT" sz="2000" b="1" dirty="0">
                <a:solidFill>
                  <a:schemeClr val="bg1"/>
                </a:solidFill>
              </a:rPr>
              <a:t>DATA DI USCITA</a:t>
            </a:r>
            <a:r>
              <a:rPr lang="it-IT" sz="2000" dirty="0">
                <a:solidFill>
                  <a:schemeClr val="bg1"/>
                </a:solidFill>
              </a:rPr>
              <a:t>=</a:t>
            </a:r>
            <a:r>
              <a:rPr lang="it-IT" sz="2000" b="1" dirty="0">
                <a:solidFill>
                  <a:schemeClr val="bg1"/>
                </a:solidFill>
              </a:rPr>
              <a:t> </a:t>
            </a:r>
            <a:r>
              <a:rPr lang="it-IT" sz="2000" dirty="0">
                <a:solidFill>
                  <a:schemeClr val="bg1"/>
                </a:solidFill>
              </a:rPr>
              <a:t>2020</a:t>
            </a:r>
          </a:p>
          <a:p>
            <a:r>
              <a:rPr lang="it-IT" sz="2000" b="1" dirty="0">
                <a:solidFill>
                  <a:schemeClr val="bg1"/>
                </a:solidFill>
              </a:rPr>
              <a:t>N° PAGINE</a:t>
            </a:r>
            <a:r>
              <a:rPr lang="it-IT" sz="2000" dirty="0">
                <a:solidFill>
                  <a:schemeClr val="bg1"/>
                </a:solidFill>
              </a:rPr>
              <a:t>=</a:t>
            </a:r>
            <a:r>
              <a:rPr lang="it-IT" sz="2000" b="1" dirty="0">
                <a:solidFill>
                  <a:schemeClr val="bg1"/>
                </a:solidFill>
              </a:rPr>
              <a:t> </a:t>
            </a:r>
            <a:r>
              <a:rPr lang="it-IT" sz="2000" dirty="0">
                <a:solidFill>
                  <a:schemeClr val="bg1"/>
                </a:solidFill>
              </a:rPr>
              <a:t>144</a:t>
            </a:r>
          </a:p>
          <a:p>
            <a:endParaRPr lang="it-IT" sz="2000" dirty="0">
              <a:solidFill>
                <a:schemeClr val="bg1"/>
              </a:solidFill>
            </a:endParaRPr>
          </a:p>
        </p:txBody>
      </p:sp>
      <p:sp>
        <p:nvSpPr>
          <p:cNvPr id="22" name="CasellaDiTesto 21">
            <a:extLst>
              <a:ext uri="{FF2B5EF4-FFF2-40B4-BE49-F238E27FC236}">
                <a16:creationId xmlns:a16="http://schemas.microsoft.com/office/drawing/2014/main" id="{85F9CA3F-86B4-4690-BA3D-2B6A1F718E4F}"/>
              </a:ext>
            </a:extLst>
          </p:cNvPr>
          <p:cNvSpPr txBox="1"/>
          <p:nvPr/>
        </p:nvSpPr>
        <p:spPr>
          <a:xfrm>
            <a:off x="2721701" y="3078689"/>
            <a:ext cx="3767015" cy="3600986"/>
          </a:xfrm>
          <a:prstGeom prst="rect">
            <a:avLst/>
          </a:prstGeom>
          <a:noFill/>
        </p:spPr>
        <p:txBody>
          <a:bodyPr wrap="square" rtlCol="0">
            <a:spAutoFit/>
          </a:bodyPr>
          <a:lstStyle/>
          <a:p>
            <a:pPr algn="ctr"/>
            <a:r>
              <a:rPr lang="it-IT" sz="2400" b="1" dirty="0">
                <a:solidFill>
                  <a:schemeClr val="bg1"/>
                </a:solidFill>
                <a:effectLst>
                  <a:outerShdw blurRad="38100" dist="38100" dir="2700000" algn="tl">
                    <a:srgbClr val="000000">
                      <a:alpha val="43137"/>
                    </a:srgbClr>
                  </a:outerShdw>
                </a:effectLst>
              </a:rPr>
              <a:t>TRAMA</a:t>
            </a:r>
          </a:p>
          <a:p>
            <a:endParaRPr lang="it-IT" sz="2400" b="1" dirty="0">
              <a:solidFill>
                <a:schemeClr val="bg1"/>
              </a:solidFill>
              <a:effectLst>
                <a:outerShdw blurRad="38100" dist="38100" dir="2700000" algn="tl">
                  <a:srgbClr val="000000">
                    <a:alpha val="43137"/>
                  </a:srgbClr>
                </a:outerShdw>
              </a:effectLst>
            </a:endParaRPr>
          </a:p>
          <a:p>
            <a:r>
              <a:rPr lang="it-IT" b="0" i="0" dirty="0">
                <a:solidFill>
                  <a:schemeClr val="bg1"/>
                </a:solidFill>
                <a:effectLst/>
                <a:latin typeface="arial" panose="020B0604020202020204" pitchFamily="34" charset="0"/>
              </a:rPr>
              <a:t>Un padre e un figlio sulle tracce di Ettore Majorana, fisico rivoluzionario e geniale. Quanti secondi impiega l'acqua di un lavandino tappato per allagare una scuola? Prima di una verifica di Matematica, Matteo tenta questo singolare esperimento, che gli costerà una convocazione in presidenza con i genitori.</a:t>
            </a:r>
            <a:endParaRPr lang="it-IT" dirty="0">
              <a:solidFill>
                <a:schemeClr val="bg1"/>
              </a:solidFill>
            </a:endParaRPr>
          </a:p>
        </p:txBody>
      </p:sp>
    </p:spTree>
    <p:extLst>
      <p:ext uri="{BB962C8B-B14F-4D97-AF65-F5344CB8AC3E}">
        <p14:creationId xmlns:p14="http://schemas.microsoft.com/office/powerpoint/2010/main" val="39416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4" name="Immagine 3">
            <a:extLst>
              <a:ext uri="{FF2B5EF4-FFF2-40B4-BE49-F238E27FC236}">
                <a16:creationId xmlns:a16="http://schemas.microsoft.com/office/drawing/2014/main" id="{DF18EADD-C908-43CA-A983-33DE795A8DC9}"/>
              </a:ext>
            </a:extLst>
          </p:cNvPr>
          <p:cNvPicPr>
            <a:picLocks noChangeAspect="1"/>
          </p:cNvPicPr>
          <p:nvPr/>
        </p:nvPicPr>
        <p:blipFill rotWithShape="1">
          <a:blip r:embed="rId2"/>
          <a:srcRect t="11778" b="3651"/>
          <a:stretch/>
        </p:blipFill>
        <p:spPr>
          <a:xfrm>
            <a:off x="-1504" y="0"/>
            <a:ext cx="12191980" cy="6856718"/>
          </a:xfrm>
          <a:prstGeom prst="rect">
            <a:avLst/>
          </a:prstGeom>
        </p:spPr>
      </p:pic>
      <p:pic>
        <p:nvPicPr>
          <p:cNvPr id="10" name="Immagine 9">
            <a:extLst>
              <a:ext uri="{FF2B5EF4-FFF2-40B4-BE49-F238E27FC236}">
                <a16:creationId xmlns:a16="http://schemas.microsoft.com/office/drawing/2014/main" id="{425C65EF-0EF4-451E-8DA8-780C355B92C5}"/>
              </a:ext>
            </a:extLst>
          </p:cNvPr>
          <p:cNvPicPr>
            <a:picLocks noChangeAspect="1"/>
          </p:cNvPicPr>
          <p:nvPr/>
        </p:nvPicPr>
        <p:blipFill>
          <a:blip r:embed="rId3"/>
          <a:stretch>
            <a:fillRect/>
          </a:stretch>
        </p:blipFill>
        <p:spPr>
          <a:xfrm>
            <a:off x="9381124" y="1109808"/>
            <a:ext cx="2234050" cy="1556436"/>
          </a:xfrm>
          <a:prstGeom prst="rect">
            <a:avLst/>
          </a:prstGeom>
        </p:spPr>
      </p:pic>
      <p:sp>
        <p:nvSpPr>
          <p:cNvPr id="11" name="CasellaDiTesto 10">
            <a:extLst>
              <a:ext uri="{FF2B5EF4-FFF2-40B4-BE49-F238E27FC236}">
                <a16:creationId xmlns:a16="http://schemas.microsoft.com/office/drawing/2014/main" id="{D33F7FE5-E361-413E-95BC-F46CCD77F83A}"/>
              </a:ext>
            </a:extLst>
          </p:cNvPr>
          <p:cNvSpPr txBox="1"/>
          <p:nvPr/>
        </p:nvSpPr>
        <p:spPr>
          <a:xfrm>
            <a:off x="5955324" y="4547863"/>
            <a:ext cx="5134708" cy="1200329"/>
          </a:xfrm>
          <a:prstGeom prst="rect">
            <a:avLst/>
          </a:prstGeom>
          <a:noFill/>
        </p:spPr>
        <p:txBody>
          <a:bodyPr wrap="square" rtlCol="0">
            <a:spAutoFit/>
          </a:bodyPr>
          <a:lstStyle/>
          <a:p>
            <a:r>
              <a:rPr lang="it-IT" b="0" i="0" dirty="0">
                <a:solidFill>
                  <a:schemeClr val="bg1"/>
                </a:solidFill>
                <a:effectLst/>
                <a:latin typeface="Arial" panose="020B0604020202020204" pitchFamily="34" charset="0"/>
              </a:rPr>
              <a:t>Il romanzo </a:t>
            </a:r>
            <a:r>
              <a:rPr lang="it-IT" b="0" i="1" dirty="0">
                <a:solidFill>
                  <a:schemeClr val="bg1"/>
                </a:solidFill>
                <a:effectLst/>
                <a:latin typeface="Arial" panose="020B0604020202020204" pitchFamily="34" charset="0"/>
              </a:rPr>
              <a:t>Non volare via</a:t>
            </a:r>
            <a:r>
              <a:rPr lang="it-IT" b="0" i="0" dirty="0">
                <a:solidFill>
                  <a:schemeClr val="bg1"/>
                </a:solidFill>
                <a:effectLst/>
                <a:latin typeface="Arial" panose="020B0604020202020204" pitchFamily="34" charset="0"/>
              </a:rPr>
              <a:t> ha vinto il Premio città di Rieti 2014.</a:t>
            </a:r>
            <a:r>
              <a:rPr lang="it-IT" b="0" i="0" u="none" strike="noStrike" baseline="30000" dirty="0">
                <a:solidFill>
                  <a:schemeClr val="bg1"/>
                </a:solidFill>
                <a:effectLst/>
                <a:latin typeface="Arial" panose="020B0604020202020204" pitchFamily="34" charset="0"/>
              </a:rPr>
              <a:t> </a:t>
            </a:r>
            <a:r>
              <a:rPr lang="it-IT" b="0" i="1" dirty="0">
                <a:solidFill>
                  <a:schemeClr val="bg1"/>
                </a:solidFill>
                <a:effectLst/>
                <a:latin typeface="Arial" panose="020B0604020202020204" pitchFamily="34" charset="0"/>
              </a:rPr>
              <a:t>Niente è come te</a:t>
            </a:r>
            <a:r>
              <a:rPr lang="it-IT" b="0" i="0" dirty="0">
                <a:solidFill>
                  <a:schemeClr val="bg1"/>
                </a:solidFill>
                <a:effectLst/>
                <a:latin typeface="Arial" panose="020B0604020202020204" pitchFamily="34" charset="0"/>
              </a:rPr>
              <a:t> ha vinto il </a:t>
            </a:r>
            <a:r>
              <a:rPr lang="it-IT" dirty="0">
                <a:solidFill>
                  <a:schemeClr val="bg1"/>
                </a:solidFill>
                <a:latin typeface="Arial" panose="020B0604020202020204" pitchFamily="34" charset="0"/>
              </a:rPr>
              <a:t>Premio Bancarella</a:t>
            </a:r>
            <a:r>
              <a:rPr lang="it-IT" b="0" i="0" dirty="0">
                <a:solidFill>
                  <a:schemeClr val="bg1"/>
                </a:solidFill>
                <a:effectLst/>
                <a:latin typeface="Arial" panose="020B0604020202020204" pitchFamily="34" charset="0"/>
              </a:rPr>
              <a:t> 2015.</a:t>
            </a:r>
          </a:p>
          <a:p>
            <a:r>
              <a:rPr lang="it-IT" b="0" i="0" dirty="0">
                <a:solidFill>
                  <a:schemeClr val="bg1"/>
                </a:solidFill>
                <a:effectLst/>
                <a:latin typeface="Arial" panose="020B0604020202020204" pitchFamily="34" charset="0"/>
              </a:rPr>
              <a:t>Nel 2015 è stata nominata ambasciatrice </a:t>
            </a:r>
            <a:r>
              <a:rPr lang="it-IT" dirty="0">
                <a:solidFill>
                  <a:schemeClr val="bg1"/>
                </a:solidFill>
                <a:latin typeface="Arial" panose="020B0604020202020204" pitchFamily="34" charset="0"/>
              </a:rPr>
              <a:t>EXPO</a:t>
            </a:r>
            <a:r>
              <a:rPr lang="it-IT" b="0" i="0" dirty="0">
                <a:solidFill>
                  <a:schemeClr val="bg1"/>
                </a:solidFill>
                <a:effectLst/>
                <a:latin typeface="Arial" panose="020B0604020202020204" pitchFamily="34" charset="0"/>
              </a:rPr>
              <a:t>. </a:t>
            </a:r>
          </a:p>
        </p:txBody>
      </p:sp>
      <p:sp>
        <p:nvSpPr>
          <p:cNvPr id="13" name="CasellaDiTesto 12">
            <a:extLst>
              <a:ext uri="{FF2B5EF4-FFF2-40B4-BE49-F238E27FC236}">
                <a16:creationId xmlns:a16="http://schemas.microsoft.com/office/drawing/2014/main" id="{421B02A1-09D7-4844-985D-F1D5E9FC2276}"/>
              </a:ext>
            </a:extLst>
          </p:cNvPr>
          <p:cNvSpPr txBox="1"/>
          <p:nvPr/>
        </p:nvSpPr>
        <p:spPr>
          <a:xfrm>
            <a:off x="149815" y="4580913"/>
            <a:ext cx="6094678" cy="1200329"/>
          </a:xfrm>
          <a:prstGeom prst="rect">
            <a:avLst/>
          </a:prstGeom>
          <a:noFill/>
        </p:spPr>
        <p:txBody>
          <a:bodyPr wrap="square" rtlCol="0">
            <a:spAutoFit/>
          </a:bodyPr>
          <a:lstStyle/>
          <a:p>
            <a:r>
              <a:rPr lang="it-IT" b="0" i="0" dirty="0">
                <a:solidFill>
                  <a:schemeClr val="bg1"/>
                </a:solidFill>
                <a:effectLst/>
                <a:latin typeface="Arial" panose="020B0604020202020204" pitchFamily="34" charset="0"/>
              </a:rPr>
              <a:t>Si laurea in biologia nel </a:t>
            </a:r>
            <a:r>
              <a:rPr lang="it-IT" dirty="0">
                <a:solidFill>
                  <a:schemeClr val="bg1"/>
                </a:solidFill>
                <a:latin typeface="Arial" panose="020B0604020202020204" pitchFamily="34" charset="0"/>
              </a:rPr>
              <a:t>1999</a:t>
            </a:r>
            <a:r>
              <a:rPr lang="it-IT" b="0" i="0" dirty="0">
                <a:solidFill>
                  <a:schemeClr val="bg1"/>
                </a:solidFill>
                <a:effectLst/>
                <a:latin typeface="Arial" panose="020B0604020202020204" pitchFamily="34" charset="0"/>
              </a:rPr>
              <a:t> e successivamente in scienze della comunicazione nel </a:t>
            </a:r>
            <a:r>
              <a:rPr lang="it-IT" dirty="0">
                <a:solidFill>
                  <a:schemeClr val="bg1"/>
                </a:solidFill>
                <a:latin typeface="Arial" panose="020B0604020202020204" pitchFamily="34" charset="0"/>
              </a:rPr>
              <a:t>2009</a:t>
            </a:r>
            <a:r>
              <a:rPr lang="it-IT" b="0" i="0" dirty="0">
                <a:solidFill>
                  <a:schemeClr val="bg1"/>
                </a:solidFill>
                <a:effectLst/>
                <a:latin typeface="Arial" panose="020B0604020202020204" pitchFamily="34" charset="0"/>
              </a:rPr>
              <a:t>. Il suo primo romanzo dal titolo </a:t>
            </a:r>
            <a:r>
              <a:rPr lang="it-IT" b="0" i="1" dirty="0">
                <a:solidFill>
                  <a:schemeClr val="bg1"/>
                </a:solidFill>
                <a:effectLst/>
                <a:latin typeface="Arial" panose="020B0604020202020204" pitchFamily="34" charset="0"/>
              </a:rPr>
              <a:t>Sulla sedia sbagliata</a:t>
            </a:r>
            <a:r>
              <a:rPr lang="it-IT" b="0" i="0" dirty="0">
                <a:solidFill>
                  <a:schemeClr val="bg1"/>
                </a:solidFill>
                <a:effectLst/>
                <a:latin typeface="Arial" panose="020B0604020202020204" pitchFamily="34" charset="0"/>
              </a:rPr>
              <a:t> viene pubblicato nel </a:t>
            </a:r>
            <a:r>
              <a:rPr lang="it-IT" dirty="0">
                <a:solidFill>
                  <a:schemeClr val="bg1"/>
                </a:solidFill>
                <a:latin typeface="Arial" panose="020B0604020202020204" pitchFamily="34" charset="0"/>
              </a:rPr>
              <a:t>2010 </a:t>
            </a:r>
            <a:r>
              <a:rPr lang="it-IT" b="0" i="0" dirty="0">
                <a:solidFill>
                  <a:schemeClr val="bg1"/>
                </a:solidFill>
                <a:effectLst/>
                <a:latin typeface="Arial" panose="020B0604020202020204" pitchFamily="34" charset="0"/>
              </a:rPr>
              <a:t>da </a:t>
            </a:r>
            <a:r>
              <a:rPr lang="it-IT" dirty="0">
                <a:solidFill>
                  <a:schemeClr val="bg1"/>
                </a:solidFill>
                <a:latin typeface="Arial" panose="020B0604020202020204" pitchFamily="34" charset="0"/>
              </a:rPr>
              <a:t>Morellini editore</a:t>
            </a:r>
            <a:r>
              <a:rPr lang="it-IT" b="0" i="0" dirty="0">
                <a:solidFill>
                  <a:schemeClr val="bg1"/>
                </a:solidFill>
                <a:effectLst/>
                <a:latin typeface="Arial" panose="020B0604020202020204" pitchFamily="34" charset="0"/>
              </a:rPr>
              <a:t>.</a:t>
            </a:r>
            <a:endParaRPr lang="it-IT" dirty="0">
              <a:solidFill>
                <a:schemeClr val="bg1"/>
              </a:solidFill>
            </a:endParaRPr>
          </a:p>
        </p:txBody>
      </p:sp>
      <p:pic>
        <p:nvPicPr>
          <p:cNvPr id="14" name="Immagine 13" descr="Immagine che contiene testo&#10;&#10;Descrizione generata automaticamente">
            <a:extLst>
              <a:ext uri="{FF2B5EF4-FFF2-40B4-BE49-F238E27FC236}">
                <a16:creationId xmlns:a16="http://schemas.microsoft.com/office/drawing/2014/main" id="{9F014116-FAFF-4AE7-BD14-96FD4BA1B3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0135" y="419879"/>
            <a:ext cx="2129667" cy="2861652"/>
          </a:xfrm>
          <a:prstGeom prst="rect">
            <a:avLst/>
          </a:prstGeom>
          <a:ln>
            <a:noFill/>
          </a:ln>
          <a:effectLst>
            <a:outerShdw blurRad="190500" algn="tl" rotWithShape="0">
              <a:srgbClr val="000000">
                <a:alpha val="70000"/>
              </a:srgbClr>
            </a:outerShdw>
          </a:effectLst>
        </p:spPr>
      </p:pic>
      <p:pic>
        <p:nvPicPr>
          <p:cNvPr id="3" name="Immagine 2">
            <a:extLst>
              <a:ext uri="{FF2B5EF4-FFF2-40B4-BE49-F238E27FC236}">
                <a16:creationId xmlns:a16="http://schemas.microsoft.com/office/drawing/2014/main" id="{E64D01EE-7EB5-4E80-8FDC-811487194A52}"/>
              </a:ext>
            </a:extLst>
          </p:cNvPr>
          <p:cNvPicPr>
            <a:picLocks noChangeAspect="1"/>
          </p:cNvPicPr>
          <p:nvPr/>
        </p:nvPicPr>
        <p:blipFill>
          <a:blip r:embed="rId5"/>
          <a:stretch>
            <a:fillRect/>
          </a:stretch>
        </p:blipFill>
        <p:spPr>
          <a:xfrm>
            <a:off x="1086630" y="1067393"/>
            <a:ext cx="2384357" cy="1703797"/>
          </a:xfrm>
          <a:prstGeom prst="rect">
            <a:avLst/>
          </a:prstGeom>
        </p:spPr>
      </p:pic>
    </p:spTree>
    <p:extLst>
      <p:ext uri="{BB962C8B-B14F-4D97-AF65-F5344CB8AC3E}">
        <p14:creationId xmlns:p14="http://schemas.microsoft.com/office/powerpoint/2010/main" val="256310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03906B35-73E2-4351-899B-8F2C5F97976B}"/>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A95751E0-38F3-4CA0-9F9D-44E27EAF7C36}"/>
              </a:ext>
            </a:extLst>
          </p:cNvPr>
          <p:cNvSpPr txBox="1"/>
          <p:nvPr/>
        </p:nvSpPr>
        <p:spPr>
          <a:xfrm>
            <a:off x="185598" y="3429000"/>
            <a:ext cx="6916616" cy="1477328"/>
          </a:xfrm>
          <a:prstGeom prst="rect">
            <a:avLst/>
          </a:prstGeom>
          <a:noFill/>
        </p:spPr>
        <p:txBody>
          <a:bodyPr wrap="square" rtlCol="0">
            <a:spAutoFit/>
          </a:bodyPr>
          <a:lstStyle/>
          <a:p>
            <a:r>
              <a:rPr lang="it-IT" b="0" i="0" dirty="0">
                <a:effectLst/>
                <a:latin typeface="Arial" panose="020B0604020202020204" pitchFamily="34" charset="0"/>
              </a:rPr>
              <a:t>l gruppo nacque grazie all'interessamento di </a:t>
            </a:r>
            <a:r>
              <a:rPr lang="it-IT" dirty="0">
                <a:latin typeface="Arial" panose="020B0604020202020204" pitchFamily="34" charset="0"/>
              </a:rPr>
              <a:t>Orso Mario Corbino</a:t>
            </a:r>
            <a:r>
              <a:rPr lang="it-IT" b="0" i="0" dirty="0">
                <a:effectLst/>
                <a:latin typeface="Arial" panose="020B0604020202020204" pitchFamily="34" charset="0"/>
              </a:rPr>
              <a:t>, fisico, già ministro, senatore e direttore dell'Istituto di fisica di via Panisperna, il quale riconobbe le qualità di Enrico Fermi e si adoperò perché fosse istituita per lui nel 1926 la prima cattedra italiana di </a:t>
            </a:r>
            <a:r>
              <a:rPr lang="it-IT" dirty="0">
                <a:latin typeface="Arial" panose="020B0604020202020204" pitchFamily="34" charset="0"/>
              </a:rPr>
              <a:t>fisica teorica</a:t>
            </a:r>
            <a:r>
              <a:rPr lang="it-IT" b="0" i="0" dirty="0">
                <a:effectLst/>
                <a:latin typeface="Arial" panose="020B0604020202020204" pitchFamily="34" charset="0"/>
              </a:rPr>
              <a:t>.</a:t>
            </a:r>
            <a:endParaRPr lang="it-IT" dirty="0"/>
          </a:p>
        </p:txBody>
      </p:sp>
      <p:pic>
        <p:nvPicPr>
          <p:cNvPr id="6" name="Immagine 5">
            <a:extLst>
              <a:ext uri="{FF2B5EF4-FFF2-40B4-BE49-F238E27FC236}">
                <a16:creationId xmlns:a16="http://schemas.microsoft.com/office/drawing/2014/main" id="{151AC8ED-2BA8-4CA8-93E3-2DFDA5702786}"/>
              </a:ext>
            </a:extLst>
          </p:cNvPr>
          <p:cNvPicPr>
            <a:picLocks noChangeAspect="1"/>
          </p:cNvPicPr>
          <p:nvPr/>
        </p:nvPicPr>
        <p:blipFill>
          <a:blip r:embed="rId3"/>
          <a:stretch>
            <a:fillRect/>
          </a:stretch>
        </p:blipFill>
        <p:spPr>
          <a:xfrm rot="1138620">
            <a:off x="7015074" y="755186"/>
            <a:ext cx="2052468" cy="1537370"/>
          </a:xfrm>
          <a:prstGeom prst="rect">
            <a:avLst/>
          </a:prstGeom>
          <a:ln w="228600" cap="sq" cmpd="thickThin">
            <a:solidFill>
              <a:srgbClr val="000000"/>
            </a:solidFill>
            <a:prstDash val="solid"/>
            <a:miter lim="800000"/>
          </a:ln>
          <a:effectLst>
            <a:innerShdw blurRad="76200">
              <a:srgbClr val="000000"/>
            </a:innerShdw>
          </a:effectLst>
        </p:spPr>
      </p:pic>
      <p:sp>
        <p:nvSpPr>
          <p:cNvPr id="7" name="CasellaDiTesto 6">
            <a:extLst>
              <a:ext uri="{FF2B5EF4-FFF2-40B4-BE49-F238E27FC236}">
                <a16:creationId xmlns:a16="http://schemas.microsoft.com/office/drawing/2014/main" id="{FC316E89-7980-4ADC-AF19-F517132D7CDA}"/>
              </a:ext>
            </a:extLst>
          </p:cNvPr>
          <p:cNvSpPr txBox="1"/>
          <p:nvPr/>
        </p:nvSpPr>
        <p:spPr>
          <a:xfrm>
            <a:off x="6938092" y="2912064"/>
            <a:ext cx="4535395" cy="1323439"/>
          </a:xfrm>
          <a:prstGeom prst="rect">
            <a:avLst/>
          </a:prstGeom>
          <a:noFill/>
        </p:spPr>
        <p:txBody>
          <a:bodyPr wrap="square" rtlCol="0">
            <a:spAutoFit/>
          </a:bodyPr>
          <a:lstStyle/>
          <a:p>
            <a:r>
              <a:rPr lang="it-IT" sz="2000" dirty="0"/>
              <a:t>Dopo alcuni esperimenti in laboratorio con atomi nucleari bombardati da neutroni, contribuirono anche all’invenzione della bomba nucleare.</a:t>
            </a:r>
          </a:p>
        </p:txBody>
      </p:sp>
      <p:sp>
        <p:nvSpPr>
          <p:cNvPr id="5" name="CasellaDiTesto 4">
            <a:extLst>
              <a:ext uri="{FF2B5EF4-FFF2-40B4-BE49-F238E27FC236}">
                <a16:creationId xmlns:a16="http://schemas.microsoft.com/office/drawing/2014/main" id="{F19426E8-E58F-4805-B15E-1BA6C96A9749}"/>
              </a:ext>
            </a:extLst>
          </p:cNvPr>
          <p:cNvSpPr txBox="1"/>
          <p:nvPr/>
        </p:nvSpPr>
        <p:spPr>
          <a:xfrm>
            <a:off x="609600" y="355542"/>
            <a:ext cx="4095261" cy="523220"/>
          </a:xfrm>
          <a:prstGeom prst="rect">
            <a:avLst/>
          </a:prstGeom>
          <a:noFill/>
        </p:spPr>
        <p:txBody>
          <a:bodyPr wrap="square" rtlCol="0">
            <a:spAutoFit/>
          </a:bodyPr>
          <a:lstStyle/>
          <a:p>
            <a:r>
              <a:rPr lang="it-IT" sz="2800" i="1" dirty="0">
                <a:solidFill>
                  <a:schemeClr val="bg1"/>
                </a:solidFill>
              </a:rPr>
              <a:t>I ragazzi di Via Panisperna</a:t>
            </a:r>
          </a:p>
        </p:txBody>
      </p:sp>
      <p:sp>
        <p:nvSpPr>
          <p:cNvPr id="4" name="CasellaDiTesto 3">
            <a:extLst>
              <a:ext uri="{FF2B5EF4-FFF2-40B4-BE49-F238E27FC236}">
                <a16:creationId xmlns:a16="http://schemas.microsoft.com/office/drawing/2014/main" id="{8198348A-D3B4-4294-9330-E48F195152E7}"/>
              </a:ext>
            </a:extLst>
          </p:cNvPr>
          <p:cNvSpPr txBox="1"/>
          <p:nvPr/>
        </p:nvSpPr>
        <p:spPr>
          <a:xfrm>
            <a:off x="4556871" y="4307762"/>
            <a:ext cx="6916616" cy="2031325"/>
          </a:xfrm>
          <a:prstGeom prst="rect">
            <a:avLst/>
          </a:prstGeom>
          <a:noFill/>
        </p:spPr>
        <p:txBody>
          <a:bodyPr wrap="square" rtlCol="0">
            <a:spAutoFit/>
          </a:bodyPr>
          <a:lstStyle/>
          <a:p>
            <a:pPr algn="ctr"/>
            <a:r>
              <a:rPr lang="it-IT" sz="3600" dirty="0"/>
              <a:t>Curiosità</a:t>
            </a:r>
            <a:r>
              <a:rPr lang="it-IT" dirty="0"/>
              <a:t>                                                  </a:t>
            </a:r>
          </a:p>
          <a:p>
            <a:pPr algn="ctr"/>
            <a:r>
              <a:rPr lang="it-IT" dirty="0">
                <a:latin typeface="arial" panose="020B0604020202020204" pitchFamily="34" charset="0"/>
              </a:rPr>
              <a:t>A essi è dedicato un film risalente al 1989 racconta la storia di n gruppo di giovani di grande impegno e talento che, sotto la guida di Enrico Fermi, riesce a portare a termine, nell'istituto di fisica di Via Panisperna, il primo esperimento nucleare</a:t>
            </a:r>
            <a:r>
              <a:rPr lang="it-IT" dirty="0">
                <a:solidFill>
                  <a:srgbClr val="202124"/>
                </a:solidFill>
                <a:latin typeface="arial" panose="020B0604020202020204" pitchFamily="34" charset="0"/>
              </a:rPr>
              <a:t>. </a:t>
            </a:r>
          </a:p>
          <a:p>
            <a:endParaRPr lang="it-IT" dirty="0"/>
          </a:p>
        </p:txBody>
      </p:sp>
    </p:spTree>
    <p:extLst>
      <p:ext uri="{BB962C8B-B14F-4D97-AF65-F5344CB8AC3E}">
        <p14:creationId xmlns:p14="http://schemas.microsoft.com/office/powerpoint/2010/main" val="218989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76B92BE-8C9F-4C37-BEE0-3D8B25823557}"/>
              </a:ext>
            </a:extLst>
          </p:cNvPr>
          <p:cNvPicPr>
            <a:picLocks noChangeAspect="1"/>
          </p:cNvPicPr>
          <p:nvPr/>
        </p:nvPicPr>
        <p:blipFill>
          <a:blip r:embed="rId2"/>
          <a:stretch>
            <a:fillRect/>
          </a:stretch>
        </p:blipFill>
        <p:spPr>
          <a:xfrm>
            <a:off x="0" y="1"/>
            <a:ext cx="12192000" cy="6857998"/>
          </a:xfrm>
          <a:prstGeom prst="rect">
            <a:avLst/>
          </a:prstGeom>
        </p:spPr>
      </p:pic>
      <p:sp>
        <p:nvSpPr>
          <p:cNvPr id="3" name="CasellaDiTesto 2">
            <a:extLst>
              <a:ext uri="{FF2B5EF4-FFF2-40B4-BE49-F238E27FC236}">
                <a16:creationId xmlns:a16="http://schemas.microsoft.com/office/drawing/2014/main" id="{D52F5FB5-AAF3-498F-95EA-A858F0AB8AC8}"/>
              </a:ext>
            </a:extLst>
          </p:cNvPr>
          <p:cNvSpPr txBox="1"/>
          <p:nvPr/>
        </p:nvSpPr>
        <p:spPr>
          <a:xfrm>
            <a:off x="247650" y="333375"/>
            <a:ext cx="5114925" cy="2308324"/>
          </a:xfrm>
          <a:prstGeom prst="rect">
            <a:avLst/>
          </a:prstGeom>
          <a:noFill/>
        </p:spPr>
        <p:txBody>
          <a:bodyPr wrap="square" rtlCol="0">
            <a:spAutoFit/>
          </a:bodyPr>
          <a:lstStyle/>
          <a:p>
            <a:r>
              <a:rPr lang="it-IT" dirty="0">
                <a:solidFill>
                  <a:schemeClr val="bg1"/>
                </a:solidFill>
              </a:rPr>
              <a:t>Nasce nel 1906 a Catania.</a:t>
            </a:r>
            <a:r>
              <a:rPr lang="it-IT" b="0" i="0" dirty="0">
                <a:solidFill>
                  <a:srgbClr val="202122"/>
                </a:solidFill>
                <a:effectLst/>
                <a:latin typeface="Arial" panose="020B0604020202020204" pitchFamily="34" charset="0"/>
              </a:rPr>
              <a:t> </a:t>
            </a:r>
          </a:p>
          <a:p>
            <a:r>
              <a:rPr lang="it-IT" b="0" i="0" dirty="0">
                <a:solidFill>
                  <a:schemeClr val="bg1"/>
                </a:solidFill>
                <a:effectLst/>
                <a:latin typeface="Arial" panose="020B0604020202020204" pitchFamily="34" charset="0"/>
              </a:rPr>
              <a:t>Majorana fu un bambino prodigio, già all'età di cinque anni era in grado di svolgere mentalmente calcoli complicati e si dedicò autonomamente allo studio della fisica, che sin da piccolo lo affascinava. </a:t>
            </a:r>
          </a:p>
          <a:p>
            <a:r>
              <a:rPr lang="it-IT" dirty="0">
                <a:solidFill>
                  <a:schemeClr val="bg1"/>
                </a:solidFill>
                <a:latin typeface="Arial" panose="020B0604020202020204" pitchFamily="34" charset="0"/>
              </a:rPr>
              <a:t>Possedeva un’ottima cultura umanistica e un fine senso dell’umorismo.</a:t>
            </a:r>
          </a:p>
        </p:txBody>
      </p:sp>
      <p:sp>
        <p:nvSpPr>
          <p:cNvPr id="4" name="CasellaDiTesto 3">
            <a:extLst>
              <a:ext uri="{FF2B5EF4-FFF2-40B4-BE49-F238E27FC236}">
                <a16:creationId xmlns:a16="http://schemas.microsoft.com/office/drawing/2014/main" id="{59413EFF-5DCA-4671-9B50-E6191D82051A}"/>
              </a:ext>
            </a:extLst>
          </p:cNvPr>
          <p:cNvSpPr txBox="1"/>
          <p:nvPr/>
        </p:nvSpPr>
        <p:spPr>
          <a:xfrm>
            <a:off x="4105275" y="3292495"/>
            <a:ext cx="2990850" cy="2585323"/>
          </a:xfrm>
          <a:prstGeom prst="rect">
            <a:avLst/>
          </a:prstGeom>
          <a:noFill/>
        </p:spPr>
        <p:txBody>
          <a:bodyPr wrap="square" rtlCol="0">
            <a:spAutoFit/>
          </a:bodyPr>
          <a:lstStyle/>
          <a:p>
            <a:r>
              <a:rPr lang="it-IT" dirty="0">
                <a:solidFill>
                  <a:schemeClr val="bg1"/>
                </a:solidFill>
                <a:latin typeface="Arial" panose="020B0604020202020204" pitchFamily="34" charset="0"/>
              </a:rPr>
              <a:t>T</a:t>
            </a:r>
            <a:r>
              <a:rPr lang="it-IT" b="0" i="0" dirty="0">
                <a:solidFill>
                  <a:schemeClr val="bg1"/>
                </a:solidFill>
                <a:effectLst/>
                <a:latin typeface="Arial" panose="020B0604020202020204" pitchFamily="34" charset="0"/>
              </a:rPr>
              <a:t>erminò le elementari e successivamente il ginnasio, completato in quattro anni.</a:t>
            </a:r>
          </a:p>
          <a:p>
            <a:r>
              <a:rPr lang="it-IT" dirty="0">
                <a:solidFill>
                  <a:schemeClr val="bg1"/>
                </a:solidFill>
                <a:latin typeface="Arial" panose="020B0604020202020204" pitchFamily="34" charset="0"/>
              </a:rPr>
              <a:t>Anche quando la sua famiglia si trasferì a Roma lui continuò comunque a frequentare il liceo.</a:t>
            </a:r>
            <a:endParaRPr lang="it-IT" dirty="0">
              <a:solidFill>
                <a:schemeClr val="bg1"/>
              </a:solidFill>
            </a:endParaRPr>
          </a:p>
          <a:p>
            <a:endParaRPr lang="it-IT" b="0" i="0" dirty="0">
              <a:solidFill>
                <a:schemeClr val="bg1"/>
              </a:solidFill>
              <a:effectLst/>
              <a:latin typeface="Arial" panose="020B0604020202020204" pitchFamily="34" charset="0"/>
            </a:endParaRPr>
          </a:p>
        </p:txBody>
      </p:sp>
      <p:pic>
        <p:nvPicPr>
          <p:cNvPr id="5" name="Immagine 4">
            <a:extLst>
              <a:ext uri="{FF2B5EF4-FFF2-40B4-BE49-F238E27FC236}">
                <a16:creationId xmlns:a16="http://schemas.microsoft.com/office/drawing/2014/main" id="{E32321DD-FC02-494B-A8EE-3B76B20B8394}"/>
              </a:ext>
            </a:extLst>
          </p:cNvPr>
          <p:cNvPicPr>
            <a:picLocks noChangeAspect="1"/>
          </p:cNvPicPr>
          <p:nvPr/>
        </p:nvPicPr>
        <p:blipFill>
          <a:blip r:embed="rId3"/>
          <a:stretch>
            <a:fillRect/>
          </a:stretch>
        </p:blipFill>
        <p:spPr>
          <a:xfrm>
            <a:off x="742950" y="3543300"/>
            <a:ext cx="2867025" cy="1590675"/>
          </a:xfrm>
          <a:prstGeom prst="rect">
            <a:avLst/>
          </a:prstGeom>
        </p:spPr>
      </p:pic>
    </p:spTree>
    <p:extLst>
      <p:ext uri="{BB962C8B-B14F-4D97-AF65-F5344CB8AC3E}">
        <p14:creationId xmlns:p14="http://schemas.microsoft.com/office/powerpoint/2010/main" val="46506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11089764-8E2C-4CE1-BA8C-24656677E6FA}"/>
              </a:ext>
            </a:extLst>
          </p:cNvPr>
          <p:cNvPicPr>
            <a:picLocks noChangeAspect="1"/>
          </p:cNvPicPr>
          <p:nvPr/>
        </p:nvPicPr>
        <p:blipFill>
          <a:blip r:embed="rId2"/>
          <a:stretch>
            <a:fillRect/>
          </a:stretch>
        </p:blipFill>
        <p:spPr>
          <a:xfrm>
            <a:off x="0" y="0"/>
            <a:ext cx="13455643" cy="7569532"/>
          </a:xfrm>
          <a:prstGeom prst="rect">
            <a:avLst/>
          </a:prstGeom>
        </p:spPr>
      </p:pic>
      <p:sp>
        <p:nvSpPr>
          <p:cNvPr id="4" name="CasellaDiTesto 3">
            <a:extLst>
              <a:ext uri="{FF2B5EF4-FFF2-40B4-BE49-F238E27FC236}">
                <a16:creationId xmlns:a16="http://schemas.microsoft.com/office/drawing/2014/main" id="{556A68E4-4632-4114-992E-CE5BFC1E2650}"/>
              </a:ext>
            </a:extLst>
          </p:cNvPr>
          <p:cNvSpPr txBox="1"/>
          <p:nvPr/>
        </p:nvSpPr>
        <p:spPr>
          <a:xfrm>
            <a:off x="296985" y="429348"/>
            <a:ext cx="4071815" cy="5355312"/>
          </a:xfrm>
          <a:prstGeom prst="rect">
            <a:avLst/>
          </a:prstGeom>
          <a:noFill/>
        </p:spPr>
        <p:txBody>
          <a:bodyPr wrap="square">
            <a:spAutoFit/>
          </a:bodyPr>
          <a:lstStyle/>
          <a:p>
            <a:r>
              <a:rPr lang="it-IT" dirty="0"/>
              <a:t>«Sono nato a Catania il 5 agosto 1906. Ho seguito gli studi classici conseguendo la licenza liceale nel 1923; ho poi atteso regolarmente agli studi di ingegneria a Roma fino alla soglia dell'ultimo anno. Nel 1928, desiderando occuparmi di scienza pura, ho chiesto e ottenuto il passaggio alla facoltà di fisica e nel 1929 mi sono laureato in fisica teorica sotto la direzione di S.E. Enrico Fermi svolgendo la tesi: "La teoria quantistica dei nuclei radioattivi" e ottenendo i pieni voti e la lode. Negli anni successivi ho frequentato liberamente l'Istituto di Fisica di Roma seguendo il movimento scientifico e attendendo a ricerche teoriche di varia indole. Ininterrottamente mi sono giovato della guida sapiente e animatrice di S.E. il prof. Enrico Fermi.»</a:t>
            </a:r>
          </a:p>
        </p:txBody>
      </p:sp>
      <p:sp>
        <p:nvSpPr>
          <p:cNvPr id="5" name="CasellaDiTesto 4">
            <a:extLst>
              <a:ext uri="{FF2B5EF4-FFF2-40B4-BE49-F238E27FC236}">
                <a16:creationId xmlns:a16="http://schemas.microsoft.com/office/drawing/2014/main" id="{B9C591AE-4D5D-4714-AA6F-8AF35CE2DB32}"/>
              </a:ext>
            </a:extLst>
          </p:cNvPr>
          <p:cNvSpPr txBox="1"/>
          <p:nvPr/>
        </p:nvSpPr>
        <p:spPr>
          <a:xfrm>
            <a:off x="9816124" y="4923692"/>
            <a:ext cx="5251938" cy="646331"/>
          </a:xfrm>
          <a:prstGeom prst="rect">
            <a:avLst/>
          </a:prstGeom>
          <a:noFill/>
        </p:spPr>
        <p:txBody>
          <a:bodyPr wrap="square" rtlCol="0">
            <a:spAutoFit/>
          </a:bodyPr>
          <a:lstStyle/>
          <a:p>
            <a:r>
              <a:rPr lang="it-IT" dirty="0"/>
              <a:t>Lettera di Enrico Fermi</a:t>
            </a:r>
          </a:p>
          <a:p>
            <a:r>
              <a:rPr lang="it-IT" dirty="0"/>
              <a:t>A Ettore Majorana</a:t>
            </a:r>
          </a:p>
        </p:txBody>
      </p:sp>
    </p:spTree>
    <p:extLst>
      <p:ext uri="{BB962C8B-B14F-4D97-AF65-F5344CB8AC3E}">
        <p14:creationId xmlns:p14="http://schemas.microsoft.com/office/powerpoint/2010/main" val="119828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81484A-6347-4966-9BFB-62E4D1631860}"/>
              </a:ext>
            </a:extLst>
          </p:cNvPr>
          <p:cNvPicPr>
            <a:picLocks noChangeAspect="1"/>
          </p:cNvPicPr>
          <p:nvPr/>
        </p:nvPicPr>
        <p:blipFill>
          <a:blip r:embed="rId2"/>
          <a:stretch>
            <a:fillRect/>
          </a:stretch>
        </p:blipFill>
        <p:spPr>
          <a:xfrm>
            <a:off x="-1" y="0"/>
            <a:ext cx="12192000" cy="6875536"/>
          </a:xfrm>
          <a:prstGeom prst="rect">
            <a:avLst/>
          </a:prstGeom>
        </p:spPr>
      </p:pic>
      <p:sp>
        <p:nvSpPr>
          <p:cNvPr id="2" name="CasellaDiTesto 1">
            <a:extLst>
              <a:ext uri="{FF2B5EF4-FFF2-40B4-BE49-F238E27FC236}">
                <a16:creationId xmlns:a16="http://schemas.microsoft.com/office/drawing/2014/main" id="{839C35BB-3809-44E1-B9F3-D620441CA628}"/>
              </a:ext>
            </a:extLst>
          </p:cNvPr>
          <p:cNvSpPr txBox="1"/>
          <p:nvPr/>
        </p:nvSpPr>
        <p:spPr>
          <a:xfrm>
            <a:off x="1629507" y="2883876"/>
            <a:ext cx="8932985" cy="2123658"/>
          </a:xfrm>
          <a:prstGeom prst="rect">
            <a:avLst/>
          </a:prstGeom>
          <a:noFill/>
        </p:spPr>
        <p:txBody>
          <a:bodyPr wrap="square" rtlCol="0">
            <a:spAutoFit/>
          </a:bodyPr>
          <a:lstStyle/>
          <a:p>
            <a:pPr algn="ctr"/>
            <a:r>
              <a:rPr lang="it-IT" sz="2400" dirty="0">
                <a:solidFill>
                  <a:schemeClr val="bg1"/>
                </a:solidFill>
              </a:rPr>
              <a:t>«Quando la scienza viene usata contro l’uomo e contro la natura non si può più parlare di libertà e credo che nessun riconoscimento o premio importante possa alleviare il senso di colpa con il quale degli uomini così intelligenti hanno dovuto convivere fino alla loro morte»</a:t>
            </a:r>
          </a:p>
          <a:p>
            <a:endParaRPr lang="it-IT" dirty="0">
              <a:solidFill>
                <a:schemeClr val="bg1"/>
              </a:solidFill>
            </a:endParaRPr>
          </a:p>
          <a:p>
            <a:pPr algn="ctr"/>
            <a:r>
              <a:rPr lang="it-IT" dirty="0">
                <a:solidFill>
                  <a:schemeClr val="bg1"/>
                </a:solidFill>
              </a:rPr>
              <a:t>Dal libro </a:t>
            </a:r>
            <a:r>
              <a:rPr lang="it-IT" i="1" dirty="0">
                <a:solidFill>
                  <a:schemeClr val="bg1"/>
                </a:solidFill>
              </a:rPr>
              <a:t>La formula segreta</a:t>
            </a:r>
          </a:p>
        </p:txBody>
      </p:sp>
    </p:spTree>
    <p:extLst>
      <p:ext uri="{BB962C8B-B14F-4D97-AF65-F5344CB8AC3E}">
        <p14:creationId xmlns:p14="http://schemas.microsoft.com/office/powerpoint/2010/main" val="72322317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563</Words>
  <Application>Microsoft Office PowerPoint</Application>
  <PresentationFormat>Widescreen</PresentationFormat>
  <Paragraphs>30</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LEONARDO SALVATORE</dc:creator>
  <cp:lastModifiedBy>Giuseppina Nobile</cp:lastModifiedBy>
  <cp:revision>21</cp:revision>
  <dcterms:created xsi:type="dcterms:W3CDTF">2021-05-12T13:28:40Z</dcterms:created>
  <dcterms:modified xsi:type="dcterms:W3CDTF">2021-05-24T09:50:02Z</dcterms:modified>
</cp:coreProperties>
</file>