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2" r:id="rId2"/>
  </p:sldMasterIdLst>
  <p:notesMasterIdLst>
    <p:notesMasterId r:id="rId49"/>
  </p:notesMasterIdLst>
  <p:sldIdLst>
    <p:sldId id="256" r:id="rId3"/>
    <p:sldId id="258" r:id="rId4"/>
    <p:sldId id="259" r:id="rId5"/>
    <p:sldId id="260" r:id="rId6"/>
    <p:sldId id="261" r:id="rId7"/>
    <p:sldId id="300" r:id="rId8"/>
    <p:sldId id="301" r:id="rId9"/>
    <p:sldId id="302" r:id="rId10"/>
    <p:sldId id="323" r:id="rId11"/>
    <p:sldId id="324" r:id="rId12"/>
    <p:sldId id="325" r:id="rId13"/>
    <p:sldId id="326" r:id="rId14"/>
    <p:sldId id="327" r:id="rId15"/>
    <p:sldId id="318" r:id="rId16"/>
    <p:sldId id="298" r:id="rId17"/>
    <p:sldId id="299" r:id="rId18"/>
    <p:sldId id="295" r:id="rId19"/>
    <p:sldId id="264" r:id="rId20"/>
    <p:sldId id="296" r:id="rId21"/>
    <p:sldId id="262" r:id="rId22"/>
    <p:sldId id="265" r:id="rId23"/>
    <p:sldId id="282" r:id="rId24"/>
    <p:sldId id="283" r:id="rId25"/>
    <p:sldId id="284" r:id="rId26"/>
    <p:sldId id="285" r:id="rId27"/>
    <p:sldId id="287" r:id="rId28"/>
    <p:sldId id="303" r:id="rId29"/>
    <p:sldId id="263" r:id="rId30"/>
    <p:sldId id="305" r:id="rId31"/>
    <p:sldId id="307" r:id="rId32"/>
    <p:sldId id="308" r:id="rId33"/>
    <p:sldId id="316" r:id="rId34"/>
    <p:sldId id="257" r:id="rId35"/>
    <p:sldId id="317" r:id="rId36"/>
    <p:sldId id="314" r:id="rId37"/>
    <p:sldId id="315" r:id="rId38"/>
    <p:sldId id="321" r:id="rId39"/>
    <p:sldId id="320" r:id="rId40"/>
    <p:sldId id="322" r:id="rId41"/>
    <p:sldId id="309" r:id="rId42"/>
    <p:sldId id="310" r:id="rId43"/>
    <p:sldId id="311" r:id="rId44"/>
    <p:sldId id="306" r:id="rId45"/>
    <p:sldId id="312" r:id="rId46"/>
    <p:sldId id="267" r:id="rId47"/>
    <p:sldId id="319" r:id="rId48"/>
  </p:sldIdLst>
  <p:sldSz cx="9144000" cy="5143500" type="screen16x9"/>
  <p:notesSz cx="6858000" cy="9144000"/>
  <p:embeddedFontLst>
    <p:embeddedFont>
      <p:font typeface="Satisfy" charset="0"/>
      <p:regular r:id="rId50"/>
    </p:embeddedFont>
    <p:embeddedFont>
      <p:font typeface="Calibri" pitchFamily="34" charset="0"/>
      <p:regular r:id="rId51"/>
      <p:bold r:id="rId52"/>
      <p:italic r:id="rId53"/>
      <p:boldItalic r:id="rId54"/>
    </p:embeddedFont>
    <p:embeddedFont>
      <p:font typeface="Bellota Text Light" charset="0"/>
      <p:regular r:id="rId55"/>
      <p:bold r:id="rId56"/>
      <p:italic r:id="rId57"/>
      <p:boldItalic r:id="rId58"/>
    </p:embeddedFont>
    <p:embeddedFont>
      <p:font typeface="Brush Script MT" charset="0"/>
      <p:italic r:id="rId59"/>
    </p:embeddedFont>
    <p:embeddedFont>
      <p:font typeface="Arial Black" pitchFamily="34" charset="0"/>
      <p:bold r:id="rId60"/>
    </p:embeddedFont>
    <p:embeddedFont>
      <p:font typeface="Calibri Light" pitchFamily="34" charset="0"/>
      <p:regular r:id="rId61"/>
      <p:italic r:id="rId62"/>
    </p:embeddedFont>
    <p:embeddedFont>
      <p:font typeface="Georgia"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41F52A6-A606-4D11-9BC2-5BA803DFAFF6}">
  <a:tblStyle styleId="{241F52A6-A606-4D11-9BC2-5BA803DFAF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EBCB6B-6929-4B4B-9B83-FFC68D3EDE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87" d="100"/>
          <a:sy n="87" d="100"/>
        </p:scale>
        <p:origin x="-700" y="-6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8021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51098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44655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73180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19997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e929cb6f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e929cb6f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498268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e929cb6f6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e929cb6f6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15813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e929cb6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e929cb6f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289119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e929cb6f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e929cb6f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47163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736258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2f7c811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2f7c81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63142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0137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538901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919865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03715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14190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68088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40951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4"/>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dist="9525" dir="5400000" algn="bl" rotWithShape="0">
              <a:srgbClr val="274E13">
                <a:alpha val="40000"/>
              </a:srgbClr>
            </a:outerShdw>
          </a:effectLst>
        </p:spPr>
      </p:pic>
      <p:pic>
        <p:nvPicPr>
          <p:cNvPr id="12" name="Google Shape;12;p2"/>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13" name="Google Shape;13;p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40" name="Google Shape;40;p7"/>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7"/>
          <p:cNvSpPr txBox="1">
            <a:spLocks noGrp="1"/>
          </p:cNvSpPr>
          <p:nvPr>
            <p:ph type="body" idx="1"/>
          </p:nvPr>
        </p:nvSpPr>
        <p:spPr>
          <a:xfrm>
            <a:off x="8553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Satisfy"/>
                <a:sym typeface="Satisfy"/>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‹N›</a:t>
            </a:fld>
            <a:endParaRPr kumimoji="0" sz="1300" b="0" i="0" u="none" strike="noStrike" kern="0" cap="none" spc="0" normalizeH="0" baseline="0" noProof="0" dirty="0">
              <a:ln>
                <a:noFill/>
              </a:ln>
              <a:solidFill>
                <a:srgbClr val="FFFFFF"/>
              </a:solidFill>
              <a:effectLst/>
              <a:uLnTx/>
              <a:uFillTx/>
              <a:latin typeface="Satisfy"/>
              <a:sym typeface="Satisfy"/>
            </a:endParaRPr>
          </a:p>
        </p:txBody>
      </p:sp>
      <p:sp>
        <p:nvSpPr>
          <p:cNvPr id="45" name="Google Shape;45;p7"/>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ADC853"/>
              </a:solidFill>
              <a:effectLst/>
              <a:uLnTx/>
              <a:uFillTx/>
              <a:latin typeface="Arial"/>
              <a:cs typeface="Arial"/>
              <a:sym typeface="Arial"/>
            </a:endParaRPr>
          </a:p>
        </p:txBody>
      </p:sp>
    </p:spTree>
    <p:extLst>
      <p:ext uri="{BB962C8B-B14F-4D97-AF65-F5344CB8AC3E}">
        <p14:creationId xmlns:p14="http://schemas.microsoft.com/office/powerpoint/2010/main" xmlns="" val="417515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4"/>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dist="9525" dir="5400000" algn="bl" rotWithShape="0">
              <a:srgbClr val="274E13">
                <a:alpha val="40000"/>
              </a:srgbClr>
            </a:outerShdw>
          </a:effectLst>
        </p:spPr>
      </p:pic>
      <p:pic>
        <p:nvPicPr>
          <p:cNvPr id="12" name="Google Shape;12;p2"/>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13" name="Google Shape;13;p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a:endParaRPr/>
          </a:p>
        </p:txBody>
      </p:sp>
    </p:spTree>
    <p:extLst>
      <p:ext uri="{BB962C8B-B14F-4D97-AF65-F5344CB8AC3E}">
        <p14:creationId xmlns:p14="http://schemas.microsoft.com/office/powerpoint/2010/main" xmlns="" val="3065135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48" name="Google Shape;48;p8"/>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8"/>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Satisfy"/>
                <a:sym typeface="Satisfy"/>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‹N›</a:t>
            </a:fld>
            <a:endParaRPr kumimoji="0" sz="1300" b="0" i="0" u="none" strike="noStrike" kern="0" cap="none" spc="0" normalizeH="0" baseline="0" noProof="0" dirty="0">
              <a:ln>
                <a:noFill/>
              </a:ln>
              <a:solidFill>
                <a:srgbClr val="FFFFFF"/>
              </a:solidFill>
              <a:effectLst/>
              <a:uLnTx/>
              <a:uFillTx/>
              <a:latin typeface="Satisfy"/>
              <a:sym typeface="Satisfy"/>
            </a:endParaRPr>
          </a:p>
        </p:txBody>
      </p:sp>
      <p:sp>
        <p:nvSpPr>
          <p:cNvPr id="50" name="Google Shape;50;p8"/>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ADC853"/>
              </a:solidFill>
              <a:effectLst/>
              <a:uLnTx/>
              <a:uFillTx/>
              <a:latin typeface="Arial"/>
              <a:cs typeface="Arial"/>
              <a:sym typeface="Arial"/>
            </a:endParaRPr>
          </a:p>
        </p:txBody>
      </p:sp>
    </p:spTree>
    <p:extLst>
      <p:ext uri="{BB962C8B-B14F-4D97-AF65-F5344CB8AC3E}">
        <p14:creationId xmlns:p14="http://schemas.microsoft.com/office/powerpoint/2010/main" xmlns="" val="82614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27" name="Google Shape;27;p5"/>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080050" y="1201548"/>
            <a:ext cx="6984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9" name="Google Shape;29;p5"/>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Satisfy"/>
                <a:sym typeface="Satisfy"/>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‹N›</a:t>
            </a:fld>
            <a:endParaRPr kumimoji="0" sz="1300" b="0" i="0" u="none" strike="noStrike" kern="0" cap="none" spc="0" normalizeH="0" baseline="0" noProof="0" dirty="0">
              <a:ln>
                <a:noFill/>
              </a:ln>
              <a:solidFill>
                <a:srgbClr val="FFFFFF"/>
              </a:solidFill>
              <a:effectLst/>
              <a:uLnTx/>
              <a:uFillTx/>
              <a:latin typeface="Satisfy"/>
              <a:sym typeface="Satisfy"/>
            </a:endParaRPr>
          </a:p>
        </p:txBody>
      </p:sp>
      <p:sp>
        <p:nvSpPr>
          <p:cNvPr id="30" name="Google Shape;30;p5"/>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ADC853"/>
              </a:solidFill>
              <a:effectLst/>
              <a:uLnTx/>
              <a:uFillTx/>
              <a:latin typeface="Arial"/>
              <a:cs typeface="Arial"/>
              <a:sym typeface="Arial"/>
            </a:endParaRPr>
          </a:p>
        </p:txBody>
      </p:sp>
    </p:spTree>
    <p:extLst>
      <p:ext uri="{BB962C8B-B14F-4D97-AF65-F5344CB8AC3E}">
        <p14:creationId xmlns:p14="http://schemas.microsoft.com/office/powerpoint/2010/main" xmlns="" val="300653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1753925" y="689125"/>
            <a:ext cx="5636136" cy="2822749"/>
          </a:xfrm>
          <a:prstGeom prst="rect">
            <a:avLst/>
          </a:prstGeom>
          <a:noFill/>
          <a:ln>
            <a:noFill/>
          </a:ln>
        </p:spPr>
      </p:pic>
      <p:pic>
        <p:nvPicPr>
          <p:cNvPr id="16" name="Google Shape;16;p3"/>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17" name="Google Shape;17;p3"/>
          <p:cNvSpPr txBox="1">
            <a:spLocks noGrp="1"/>
          </p:cNvSpPr>
          <p:nvPr>
            <p:ph type="ctrTitle"/>
          </p:nvPr>
        </p:nvSpPr>
        <p:spPr>
          <a:xfrm>
            <a:off x="1871125" y="1126150"/>
            <a:ext cx="54018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lt2"/>
              </a:buClr>
              <a:buSzPts val="4600"/>
              <a:buNone/>
              <a:defRPr sz="4600">
                <a:solidFill>
                  <a:schemeClr val="lt2"/>
                </a:solidFill>
              </a:defRPr>
            </a:lvl1pPr>
            <a:lvl2pPr lvl="1" algn="ctr" rtl="0">
              <a:spcBef>
                <a:spcPts val="0"/>
              </a:spcBef>
              <a:spcAft>
                <a:spcPts val="0"/>
              </a:spcAft>
              <a:buClr>
                <a:schemeClr val="lt2"/>
              </a:buClr>
              <a:buSzPts val="4600"/>
              <a:buNone/>
              <a:defRPr sz="4600">
                <a:solidFill>
                  <a:schemeClr val="lt2"/>
                </a:solidFill>
              </a:defRPr>
            </a:lvl2pPr>
            <a:lvl3pPr lvl="2" algn="ctr" rtl="0">
              <a:spcBef>
                <a:spcPts val="0"/>
              </a:spcBef>
              <a:spcAft>
                <a:spcPts val="0"/>
              </a:spcAft>
              <a:buClr>
                <a:schemeClr val="lt2"/>
              </a:buClr>
              <a:buSzPts val="4600"/>
              <a:buNone/>
              <a:defRPr sz="4600">
                <a:solidFill>
                  <a:schemeClr val="lt2"/>
                </a:solidFill>
              </a:defRPr>
            </a:lvl3pPr>
            <a:lvl4pPr lvl="3" algn="ctr" rtl="0">
              <a:spcBef>
                <a:spcPts val="0"/>
              </a:spcBef>
              <a:spcAft>
                <a:spcPts val="0"/>
              </a:spcAft>
              <a:buClr>
                <a:schemeClr val="lt2"/>
              </a:buClr>
              <a:buSzPts val="4600"/>
              <a:buNone/>
              <a:defRPr sz="4600">
                <a:solidFill>
                  <a:schemeClr val="lt2"/>
                </a:solidFill>
              </a:defRPr>
            </a:lvl4pPr>
            <a:lvl5pPr lvl="4" algn="ctr" rtl="0">
              <a:spcBef>
                <a:spcPts val="0"/>
              </a:spcBef>
              <a:spcAft>
                <a:spcPts val="0"/>
              </a:spcAft>
              <a:buClr>
                <a:schemeClr val="lt2"/>
              </a:buClr>
              <a:buSzPts val="4600"/>
              <a:buNone/>
              <a:defRPr sz="4600">
                <a:solidFill>
                  <a:schemeClr val="lt2"/>
                </a:solidFill>
              </a:defRPr>
            </a:lvl5pPr>
            <a:lvl6pPr lvl="5" algn="ctr" rtl="0">
              <a:spcBef>
                <a:spcPts val="0"/>
              </a:spcBef>
              <a:spcAft>
                <a:spcPts val="0"/>
              </a:spcAft>
              <a:buClr>
                <a:schemeClr val="lt2"/>
              </a:buClr>
              <a:buSzPts val="4600"/>
              <a:buNone/>
              <a:defRPr sz="4600">
                <a:solidFill>
                  <a:schemeClr val="lt2"/>
                </a:solidFill>
              </a:defRPr>
            </a:lvl6pPr>
            <a:lvl7pPr lvl="6" algn="ctr" rtl="0">
              <a:spcBef>
                <a:spcPts val="0"/>
              </a:spcBef>
              <a:spcAft>
                <a:spcPts val="0"/>
              </a:spcAft>
              <a:buClr>
                <a:schemeClr val="lt2"/>
              </a:buClr>
              <a:buSzPts val="4600"/>
              <a:buNone/>
              <a:defRPr sz="4600">
                <a:solidFill>
                  <a:schemeClr val="lt2"/>
                </a:solidFill>
              </a:defRPr>
            </a:lvl7pPr>
            <a:lvl8pPr lvl="7" algn="ctr" rtl="0">
              <a:spcBef>
                <a:spcPts val="0"/>
              </a:spcBef>
              <a:spcAft>
                <a:spcPts val="0"/>
              </a:spcAft>
              <a:buClr>
                <a:schemeClr val="lt2"/>
              </a:buClr>
              <a:buSzPts val="4600"/>
              <a:buNone/>
              <a:defRPr sz="4600">
                <a:solidFill>
                  <a:schemeClr val="lt2"/>
                </a:solidFill>
              </a:defRPr>
            </a:lvl8pPr>
            <a:lvl9pPr lvl="8" algn="ctr" rtl="0">
              <a:spcBef>
                <a:spcPts val="0"/>
              </a:spcBef>
              <a:spcAft>
                <a:spcPts val="0"/>
              </a:spcAft>
              <a:buClr>
                <a:schemeClr val="lt2"/>
              </a:buClr>
              <a:buSzPts val="4600"/>
              <a:buNone/>
              <a:defRPr sz="4600">
                <a:solidFill>
                  <a:schemeClr val="lt2"/>
                </a:solidFill>
              </a:defRPr>
            </a:lvl9pPr>
          </a:lstStyle>
          <a:p>
            <a:endParaRPr/>
          </a:p>
        </p:txBody>
      </p:sp>
      <p:sp>
        <p:nvSpPr>
          <p:cNvPr id="18" name="Google Shape;18;p3"/>
          <p:cNvSpPr txBox="1">
            <a:spLocks noGrp="1"/>
          </p:cNvSpPr>
          <p:nvPr>
            <p:ph type="subTitle" idx="1"/>
          </p:nvPr>
        </p:nvSpPr>
        <p:spPr>
          <a:xfrm>
            <a:off x="1871125" y="2306651"/>
            <a:ext cx="5401800" cy="4113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800"/>
              </a:spcBef>
              <a:spcAft>
                <a:spcPts val="0"/>
              </a:spcAft>
              <a:buClr>
                <a:schemeClr val="accent1"/>
              </a:buClr>
              <a:buSzPts val="3000"/>
              <a:buNone/>
              <a:defRPr sz="3000">
                <a:solidFill>
                  <a:schemeClr val="accent1"/>
                </a:solidFill>
              </a:defRPr>
            </a:lvl2pPr>
            <a:lvl3pPr lvl="2" algn="ctr" rtl="0">
              <a:spcBef>
                <a:spcPts val="800"/>
              </a:spcBef>
              <a:spcAft>
                <a:spcPts val="0"/>
              </a:spcAft>
              <a:buClr>
                <a:schemeClr val="accent1"/>
              </a:buClr>
              <a:buSzPts val="3000"/>
              <a:buNone/>
              <a:defRPr sz="3000">
                <a:solidFill>
                  <a:schemeClr val="accent1"/>
                </a:solidFill>
              </a:defRPr>
            </a:lvl3pPr>
            <a:lvl4pPr lvl="3" algn="ctr" rtl="0">
              <a:spcBef>
                <a:spcPts val="800"/>
              </a:spcBef>
              <a:spcAft>
                <a:spcPts val="0"/>
              </a:spcAft>
              <a:buClr>
                <a:schemeClr val="accent1"/>
              </a:buClr>
              <a:buSzPts val="3000"/>
              <a:buNone/>
              <a:defRPr sz="3000">
                <a:solidFill>
                  <a:schemeClr val="accent1"/>
                </a:solidFill>
              </a:defRPr>
            </a:lvl4pPr>
            <a:lvl5pPr lvl="4" algn="ctr" rtl="0">
              <a:spcBef>
                <a:spcPts val="800"/>
              </a:spcBef>
              <a:spcAft>
                <a:spcPts val="0"/>
              </a:spcAft>
              <a:buClr>
                <a:schemeClr val="accent1"/>
              </a:buClr>
              <a:buSzPts val="3000"/>
              <a:buNone/>
              <a:defRPr sz="3000">
                <a:solidFill>
                  <a:schemeClr val="accent1"/>
                </a:solidFill>
              </a:defRPr>
            </a:lvl5pPr>
            <a:lvl6pPr lvl="5" algn="ctr" rtl="0">
              <a:spcBef>
                <a:spcPts val="800"/>
              </a:spcBef>
              <a:spcAft>
                <a:spcPts val="0"/>
              </a:spcAft>
              <a:buClr>
                <a:schemeClr val="accent1"/>
              </a:buClr>
              <a:buSzPts val="3000"/>
              <a:buNone/>
              <a:defRPr sz="3000">
                <a:solidFill>
                  <a:schemeClr val="accent1"/>
                </a:solidFill>
              </a:defRPr>
            </a:lvl6pPr>
            <a:lvl7pPr lvl="6" algn="ctr" rtl="0">
              <a:spcBef>
                <a:spcPts val="800"/>
              </a:spcBef>
              <a:spcAft>
                <a:spcPts val="0"/>
              </a:spcAft>
              <a:buClr>
                <a:schemeClr val="accent1"/>
              </a:buClr>
              <a:buSzPts val="3000"/>
              <a:buNone/>
              <a:defRPr sz="3000">
                <a:solidFill>
                  <a:schemeClr val="accent1"/>
                </a:solidFill>
              </a:defRPr>
            </a:lvl7pPr>
            <a:lvl8pPr lvl="7" algn="ctr" rtl="0">
              <a:spcBef>
                <a:spcPts val="800"/>
              </a:spcBef>
              <a:spcAft>
                <a:spcPts val="0"/>
              </a:spcAft>
              <a:buClr>
                <a:schemeClr val="accent1"/>
              </a:buClr>
              <a:buSzPts val="3000"/>
              <a:buNone/>
              <a:defRPr sz="3000">
                <a:solidFill>
                  <a:schemeClr val="accent1"/>
                </a:solidFill>
              </a:defRPr>
            </a:lvl8pPr>
            <a:lvl9pPr lvl="8" algn="ctr" rtl="0">
              <a:spcBef>
                <a:spcPts val="800"/>
              </a:spcBef>
              <a:spcAft>
                <a:spcPts val="80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2305875" y="271169"/>
            <a:ext cx="4532251" cy="4546531"/>
          </a:xfrm>
          <a:prstGeom prst="rect">
            <a:avLst/>
          </a:prstGeom>
          <a:noFill/>
          <a:ln>
            <a:noFill/>
          </a:ln>
        </p:spPr>
      </p:pic>
      <p:pic>
        <p:nvPicPr>
          <p:cNvPr id="21" name="Google Shape;21;p4"/>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22" name="Google Shape;22;p4"/>
          <p:cNvSpPr txBox="1">
            <a:spLocks noGrp="1"/>
          </p:cNvSpPr>
          <p:nvPr>
            <p:ph type="body" idx="1"/>
          </p:nvPr>
        </p:nvSpPr>
        <p:spPr>
          <a:xfrm>
            <a:off x="2743200" y="2161800"/>
            <a:ext cx="3657600" cy="819900"/>
          </a:xfrm>
          <a:prstGeom prst="rect">
            <a:avLst/>
          </a:prstGeom>
        </p:spPr>
        <p:txBody>
          <a:bodyPr spcFirstLastPara="1" wrap="square" lIns="0" tIns="0" rIns="0" bIns="0" anchor="ctr" anchorCtr="0">
            <a:noAutofit/>
          </a:bodyPr>
          <a:lstStyle>
            <a:lvl1pPr marL="457200" lvl="0" indent="-387350" algn="ctr" rtl="0">
              <a:spcBef>
                <a:spcPts val="0"/>
              </a:spcBef>
              <a:spcAft>
                <a:spcPts val="0"/>
              </a:spcAft>
              <a:buClr>
                <a:schemeClr val="lt1"/>
              </a:buClr>
              <a:buSzPts val="2500"/>
              <a:buChar char="⬩"/>
              <a:defRPr sz="2500" i="1">
                <a:solidFill>
                  <a:schemeClr val="lt1"/>
                </a:solidFill>
              </a:defRPr>
            </a:lvl1pPr>
            <a:lvl2pPr marL="914400" lvl="1" indent="-387350" algn="ctr" rtl="0">
              <a:spcBef>
                <a:spcPts val="800"/>
              </a:spcBef>
              <a:spcAft>
                <a:spcPts val="0"/>
              </a:spcAft>
              <a:buClr>
                <a:schemeClr val="lt1"/>
              </a:buClr>
              <a:buSzPts val="2500"/>
              <a:buChar char="◇"/>
              <a:defRPr sz="2500" i="1">
                <a:solidFill>
                  <a:schemeClr val="lt1"/>
                </a:solidFill>
              </a:defRPr>
            </a:lvl2pPr>
            <a:lvl3pPr marL="1371600" lvl="2" indent="-387350" algn="ctr" rtl="0">
              <a:spcBef>
                <a:spcPts val="800"/>
              </a:spcBef>
              <a:spcAft>
                <a:spcPts val="0"/>
              </a:spcAft>
              <a:buClr>
                <a:schemeClr val="lt1"/>
              </a:buClr>
              <a:buSzPts val="2500"/>
              <a:buChar char="■"/>
              <a:defRPr sz="2500" i="1">
                <a:solidFill>
                  <a:schemeClr val="lt1"/>
                </a:solidFill>
              </a:defRPr>
            </a:lvl3pPr>
            <a:lvl4pPr marL="1828800" lvl="3" indent="-387350" algn="ctr" rtl="0">
              <a:spcBef>
                <a:spcPts val="800"/>
              </a:spcBef>
              <a:spcAft>
                <a:spcPts val="0"/>
              </a:spcAft>
              <a:buClr>
                <a:schemeClr val="lt1"/>
              </a:buClr>
              <a:buSzPts val="2500"/>
              <a:buChar char="●"/>
              <a:defRPr sz="2500" i="1">
                <a:solidFill>
                  <a:schemeClr val="lt1"/>
                </a:solidFill>
              </a:defRPr>
            </a:lvl4pPr>
            <a:lvl5pPr marL="2286000" lvl="4" indent="-387350" algn="ctr" rtl="0">
              <a:spcBef>
                <a:spcPts val="800"/>
              </a:spcBef>
              <a:spcAft>
                <a:spcPts val="0"/>
              </a:spcAft>
              <a:buClr>
                <a:schemeClr val="lt1"/>
              </a:buClr>
              <a:buSzPts val="2500"/>
              <a:buChar char="○"/>
              <a:defRPr sz="2500" i="1">
                <a:solidFill>
                  <a:schemeClr val="lt1"/>
                </a:solidFill>
              </a:defRPr>
            </a:lvl5pPr>
            <a:lvl6pPr marL="2743200" lvl="5" indent="-387350" algn="ctr" rtl="0">
              <a:spcBef>
                <a:spcPts val="800"/>
              </a:spcBef>
              <a:spcAft>
                <a:spcPts val="0"/>
              </a:spcAft>
              <a:buClr>
                <a:schemeClr val="lt1"/>
              </a:buClr>
              <a:buSzPts val="2500"/>
              <a:buChar char="■"/>
              <a:defRPr sz="2500" i="1">
                <a:solidFill>
                  <a:schemeClr val="lt1"/>
                </a:solidFill>
              </a:defRPr>
            </a:lvl6pPr>
            <a:lvl7pPr marL="3200400" lvl="6" indent="-387350" algn="ctr" rtl="0">
              <a:spcBef>
                <a:spcPts val="800"/>
              </a:spcBef>
              <a:spcAft>
                <a:spcPts val="0"/>
              </a:spcAft>
              <a:buClr>
                <a:schemeClr val="lt1"/>
              </a:buClr>
              <a:buSzPts val="2500"/>
              <a:buChar char="●"/>
              <a:defRPr sz="2500" i="1">
                <a:solidFill>
                  <a:schemeClr val="lt1"/>
                </a:solidFill>
              </a:defRPr>
            </a:lvl7pPr>
            <a:lvl8pPr marL="3657600" lvl="7" indent="-387350" algn="ctr" rtl="0">
              <a:spcBef>
                <a:spcPts val="800"/>
              </a:spcBef>
              <a:spcAft>
                <a:spcPts val="0"/>
              </a:spcAft>
              <a:buClr>
                <a:schemeClr val="lt1"/>
              </a:buClr>
              <a:buSzPts val="2500"/>
              <a:buChar char="○"/>
              <a:defRPr sz="2500" i="1">
                <a:solidFill>
                  <a:schemeClr val="lt1"/>
                </a:solidFill>
              </a:defRPr>
            </a:lvl8pPr>
            <a:lvl9pPr marL="4114800" lvl="8" indent="-387350" algn="ctr" rtl="0">
              <a:spcBef>
                <a:spcPts val="800"/>
              </a:spcBef>
              <a:spcAft>
                <a:spcPts val="800"/>
              </a:spcAft>
              <a:buClr>
                <a:schemeClr val="lt1"/>
              </a:buClr>
              <a:buSzPts val="2500"/>
              <a:buChar char="■"/>
              <a:defRPr sz="2500" i="1">
                <a:solidFill>
                  <a:schemeClr val="lt1"/>
                </a:solidFill>
              </a:defRPr>
            </a:lvl9pPr>
          </a:lstStyle>
          <a:p>
            <a:endParaRPr/>
          </a:p>
        </p:txBody>
      </p:sp>
      <p:sp>
        <p:nvSpPr>
          <p:cNvPr id="23" name="Google Shape;23;p4"/>
          <p:cNvSpPr txBox="1"/>
          <p:nvPr/>
        </p:nvSpPr>
        <p:spPr>
          <a:xfrm>
            <a:off x="3593400" y="271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2"/>
                </a:solidFill>
                <a:latin typeface="Satisfy"/>
                <a:ea typeface="Satisfy"/>
                <a:cs typeface="Satisfy"/>
                <a:sym typeface="Satisfy"/>
              </a:rPr>
              <a:t>“</a:t>
            </a:r>
            <a:endParaRPr sz="9600" dirty="0">
              <a:solidFill>
                <a:schemeClr val="lt2"/>
              </a:solidFill>
              <a:latin typeface="Satisfy"/>
              <a:ea typeface="Satisfy"/>
              <a:cs typeface="Satisfy"/>
              <a:sym typeface="Satisfy"/>
            </a:endParaRPr>
          </a:p>
        </p:txBody>
      </p:sp>
      <p:sp>
        <p:nvSpPr>
          <p:cNvPr id="24" name="Google Shape;24;p4"/>
          <p:cNvSpPr txBox="1">
            <a:spLocks noGrp="1"/>
          </p:cNvSpPr>
          <p:nvPr>
            <p:ph type="sldNum" idx="12"/>
          </p:nvPr>
        </p:nvSpPr>
        <p:spPr>
          <a:xfrm>
            <a:off x="4297650" y="4218625"/>
            <a:ext cx="548700" cy="924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27" name="Google Shape;27;p5"/>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080050" y="1201548"/>
            <a:ext cx="6984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9" name="Google Shape;29;p5"/>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
        <p:nvSpPr>
          <p:cNvPr id="30" name="Google Shape;30;p5"/>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40" name="Google Shape;40;p7"/>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7"/>
          <p:cNvSpPr txBox="1">
            <a:spLocks noGrp="1"/>
          </p:cNvSpPr>
          <p:nvPr>
            <p:ph type="body" idx="1"/>
          </p:nvPr>
        </p:nvSpPr>
        <p:spPr>
          <a:xfrm>
            <a:off x="8553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
        <p:nvSpPr>
          <p:cNvPr id="45" name="Google Shape;45;p7"/>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Google Shape;56;p10"/>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57" name="Google Shape;57;p10"/>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48" name="Google Shape;48;p8"/>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8"/>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
        <p:nvSpPr>
          <p:cNvPr id="50" name="Google Shape;50;p8"/>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Tree>
    <p:extLst>
      <p:ext uri="{BB962C8B-B14F-4D97-AF65-F5344CB8AC3E}">
        <p14:creationId xmlns:p14="http://schemas.microsoft.com/office/powerpoint/2010/main" xmlns="" val="7221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pic>
        <p:nvPicPr>
          <p:cNvPr id="32" name="Google Shape;32;p6"/>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33" name="Google Shape;33;p6"/>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 name="Google Shape;34;p6"/>
          <p:cNvSpPr txBox="1">
            <a:spLocks noGrp="1"/>
          </p:cNvSpPr>
          <p:nvPr>
            <p:ph type="body" idx="1"/>
          </p:nvPr>
        </p:nvSpPr>
        <p:spPr>
          <a:xfrm>
            <a:off x="855275"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15599"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
        <p:nvSpPr>
          <p:cNvPr id="37" name="Google Shape;37;p6"/>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4"/>
              </a:solidFill>
            </a:endParaRPr>
          </a:p>
        </p:txBody>
      </p:sp>
    </p:spTree>
    <p:extLst>
      <p:ext uri="{BB962C8B-B14F-4D97-AF65-F5344CB8AC3E}">
        <p14:creationId xmlns:p14="http://schemas.microsoft.com/office/powerpoint/2010/main" xmlns="" val="180332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tally blank">
  <p:cSld name="Totally blank">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4297650" y="4465974"/>
            <a:ext cx="548700" cy="677400"/>
          </a:xfrm>
          <a:prstGeom prst="rect">
            <a:avLst/>
          </a:prstGeom>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Satisfy"/>
                <a:sym typeface="Satisfy"/>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‹N›</a:t>
            </a:fld>
            <a:endParaRPr kumimoji="0" sz="1300" b="0" i="0" u="none" strike="noStrike" kern="0" cap="none" spc="0" normalizeH="0" baseline="0" noProof="0" dirty="0">
              <a:ln>
                <a:noFill/>
              </a:ln>
              <a:solidFill>
                <a:srgbClr val="FFFFFF"/>
              </a:solidFill>
              <a:effectLst/>
              <a:uLnTx/>
              <a:uFillTx/>
              <a:latin typeface="Satisfy"/>
              <a:sym typeface="Satisfy"/>
            </a:endParaRPr>
          </a:p>
        </p:txBody>
      </p:sp>
    </p:spTree>
    <p:extLst>
      <p:ext uri="{BB962C8B-B14F-4D97-AF65-F5344CB8AC3E}">
        <p14:creationId xmlns:p14="http://schemas.microsoft.com/office/powerpoint/2010/main" xmlns="" val="252166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50" y="0"/>
            <a:ext cx="9144000" cy="5143500"/>
          </a:xfrm>
          <a:prstGeom prst="rect">
            <a:avLst/>
          </a:prstGeom>
          <a:noFill/>
          <a:ln>
            <a:noFill/>
          </a:ln>
        </p:spPr>
      </p:pic>
      <p:sp>
        <p:nvSpPr>
          <p:cNvPr id="7" name="Google Shape;7;p1"/>
          <p:cNvSpPr txBox="1">
            <a:spLocks noGrp="1"/>
          </p:cNvSpPr>
          <p:nvPr>
            <p:ph type="title"/>
          </p:nvPr>
        </p:nvSpPr>
        <p:spPr>
          <a:xfrm>
            <a:off x="1080050" y="531200"/>
            <a:ext cx="69840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a:endParaRPr/>
          </a:p>
        </p:txBody>
      </p:sp>
      <p:sp>
        <p:nvSpPr>
          <p:cNvPr id="8" name="Google Shape;8;p1"/>
          <p:cNvSpPr txBox="1">
            <a:spLocks noGrp="1"/>
          </p:cNvSpPr>
          <p:nvPr>
            <p:ph type="body" idx="1"/>
          </p:nvPr>
        </p:nvSpPr>
        <p:spPr>
          <a:xfrm>
            <a:off x="1080050" y="1201548"/>
            <a:ext cx="6984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9" name="Google Shape;9;p1"/>
          <p:cNvSpPr txBox="1">
            <a:spLocks noGrp="1"/>
          </p:cNvSpPr>
          <p:nvPr>
            <p:ph type="sldNum" idx="12"/>
          </p:nvPr>
        </p:nvSpPr>
        <p:spPr>
          <a:xfrm>
            <a:off x="4297650" y="4465974"/>
            <a:ext cx="548700" cy="6774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Satisfy"/>
                <a:ea typeface="Satisfy"/>
                <a:cs typeface="Satisfy"/>
                <a:sym typeface="Satisfy"/>
              </a:defRPr>
            </a:lvl1pPr>
            <a:lvl2pPr lvl="1" algn="ctr" rtl="0">
              <a:buNone/>
              <a:defRPr sz="1300">
                <a:solidFill>
                  <a:schemeClr val="lt1"/>
                </a:solidFill>
                <a:latin typeface="Satisfy"/>
                <a:ea typeface="Satisfy"/>
                <a:cs typeface="Satisfy"/>
                <a:sym typeface="Satisfy"/>
              </a:defRPr>
            </a:lvl2pPr>
            <a:lvl3pPr lvl="2" algn="ctr" rtl="0">
              <a:buNone/>
              <a:defRPr sz="1300">
                <a:solidFill>
                  <a:schemeClr val="lt1"/>
                </a:solidFill>
                <a:latin typeface="Satisfy"/>
                <a:ea typeface="Satisfy"/>
                <a:cs typeface="Satisfy"/>
                <a:sym typeface="Satisfy"/>
              </a:defRPr>
            </a:lvl3pPr>
            <a:lvl4pPr lvl="3" algn="ctr" rtl="0">
              <a:buNone/>
              <a:defRPr sz="1300">
                <a:solidFill>
                  <a:schemeClr val="lt1"/>
                </a:solidFill>
                <a:latin typeface="Satisfy"/>
                <a:ea typeface="Satisfy"/>
                <a:cs typeface="Satisfy"/>
                <a:sym typeface="Satisfy"/>
              </a:defRPr>
            </a:lvl4pPr>
            <a:lvl5pPr lvl="4" algn="ctr" rtl="0">
              <a:buNone/>
              <a:defRPr sz="1300">
                <a:solidFill>
                  <a:schemeClr val="lt1"/>
                </a:solidFill>
                <a:latin typeface="Satisfy"/>
                <a:ea typeface="Satisfy"/>
                <a:cs typeface="Satisfy"/>
                <a:sym typeface="Satisfy"/>
              </a:defRPr>
            </a:lvl5pPr>
            <a:lvl6pPr lvl="5" algn="ctr" rtl="0">
              <a:buNone/>
              <a:defRPr sz="1300">
                <a:solidFill>
                  <a:schemeClr val="lt1"/>
                </a:solidFill>
                <a:latin typeface="Satisfy"/>
                <a:ea typeface="Satisfy"/>
                <a:cs typeface="Satisfy"/>
                <a:sym typeface="Satisfy"/>
              </a:defRPr>
            </a:lvl6pPr>
            <a:lvl7pPr lvl="6" algn="ctr" rtl="0">
              <a:buNone/>
              <a:defRPr sz="1300">
                <a:solidFill>
                  <a:schemeClr val="lt1"/>
                </a:solidFill>
                <a:latin typeface="Satisfy"/>
                <a:ea typeface="Satisfy"/>
                <a:cs typeface="Satisfy"/>
                <a:sym typeface="Satisfy"/>
              </a:defRPr>
            </a:lvl7pPr>
            <a:lvl8pPr lvl="7" algn="ctr" rtl="0">
              <a:buNone/>
              <a:defRPr sz="1300">
                <a:solidFill>
                  <a:schemeClr val="lt1"/>
                </a:solidFill>
                <a:latin typeface="Satisfy"/>
                <a:ea typeface="Satisfy"/>
                <a:cs typeface="Satisfy"/>
                <a:sym typeface="Satisfy"/>
              </a:defRPr>
            </a:lvl8pPr>
            <a:lvl9pPr lvl="8" algn="ctr" rtl="0">
              <a:buNone/>
              <a:defRPr sz="1300">
                <a:solidFill>
                  <a:schemeClr val="lt1"/>
                </a:solidFill>
                <a:latin typeface="Satisfy"/>
                <a:ea typeface="Satisfy"/>
                <a:cs typeface="Satisfy"/>
                <a:sym typeface="Satisf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7">
            <a:alphaModFix/>
          </a:blip>
          <a:stretch>
            <a:fillRect/>
          </a:stretch>
        </p:blipFill>
        <p:spPr>
          <a:xfrm>
            <a:off x="50" y="0"/>
            <a:ext cx="9144000" cy="5143500"/>
          </a:xfrm>
          <a:prstGeom prst="rect">
            <a:avLst/>
          </a:prstGeom>
          <a:noFill/>
          <a:ln>
            <a:noFill/>
          </a:ln>
        </p:spPr>
      </p:pic>
      <p:sp>
        <p:nvSpPr>
          <p:cNvPr id="7" name="Google Shape;7;p1"/>
          <p:cNvSpPr txBox="1">
            <a:spLocks noGrp="1"/>
          </p:cNvSpPr>
          <p:nvPr>
            <p:ph type="title"/>
          </p:nvPr>
        </p:nvSpPr>
        <p:spPr>
          <a:xfrm>
            <a:off x="1080050" y="531200"/>
            <a:ext cx="69840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a:endParaRPr/>
          </a:p>
        </p:txBody>
      </p:sp>
      <p:sp>
        <p:nvSpPr>
          <p:cNvPr id="8" name="Google Shape;8;p1"/>
          <p:cNvSpPr txBox="1">
            <a:spLocks noGrp="1"/>
          </p:cNvSpPr>
          <p:nvPr>
            <p:ph type="body" idx="1"/>
          </p:nvPr>
        </p:nvSpPr>
        <p:spPr>
          <a:xfrm>
            <a:off x="1080050" y="1201548"/>
            <a:ext cx="6984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9" name="Google Shape;9;p1"/>
          <p:cNvSpPr txBox="1">
            <a:spLocks noGrp="1"/>
          </p:cNvSpPr>
          <p:nvPr>
            <p:ph type="sldNum" idx="12"/>
          </p:nvPr>
        </p:nvSpPr>
        <p:spPr>
          <a:xfrm>
            <a:off x="4297650" y="4465974"/>
            <a:ext cx="548700" cy="6774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Satisfy"/>
                <a:ea typeface="Satisfy"/>
                <a:cs typeface="Satisfy"/>
                <a:sym typeface="Satisfy"/>
              </a:defRPr>
            </a:lvl1pPr>
            <a:lvl2pPr lvl="1" algn="ctr" rtl="0">
              <a:buNone/>
              <a:defRPr sz="1300">
                <a:solidFill>
                  <a:schemeClr val="lt1"/>
                </a:solidFill>
                <a:latin typeface="Satisfy"/>
                <a:ea typeface="Satisfy"/>
                <a:cs typeface="Satisfy"/>
                <a:sym typeface="Satisfy"/>
              </a:defRPr>
            </a:lvl2pPr>
            <a:lvl3pPr lvl="2" algn="ctr" rtl="0">
              <a:buNone/>
              <a:defRPr sz="1300">
                <a:solidFill>
                  <a:schemeClr val="lt1"/>
                </a:solidFill>
                <a:latin typeface="Satisfy"/>
                <a:ea typeface="Satisfy"/>
                <a:cs typeface="Satisfy"/>
                <a:sym typeface="Satisfy"/>
              </a:defRPr>
            </a:lvl3pPr>
            <a:lvl4pPr lvl="3" algn="ctr" rtl="0">
              <a:buNone/>
              <a:defRPr sz="1300">
                <a:solidFill>
                  <a:schemeClr val="lt1"/>
                </a:solidFill>
                <a:latin typeface="Satisfy"/>
                <a:ea typeface="Satisfy"/>
                <a:cs typeface="Satisfy"/>
                <a:sym typeface="Satisfy"/>
              </a:defRPr>
            </a:lvl4pPr>
            <a:lvl5pPr lvl="4" algn="ctr" rtl="0">
              <a:buNone/>
              <a:defRPr sz="1300">
                <a:solidFill>
                  <a:schemeClr val="lt1"/>
                </a:solidFill>
                <a:latin typeface="Satisfy"/>
                <a:ea typeface="Satisfy"/>
                <a:cs typeface="Satisfy"/>
                <a:sym typeface="Satisfy"/>
              </a:defRPr>
            </a:lvl5pPr>
            <a:lvl6pPr lvl="5" algn="ctr" rtl="0">
              <a:buNone/>
              <a:defRPr sz="1300">
                <a:solidFill>
                  <a:schemeClr val="lt1"/>
                </a:solidFill>
                <a:latin typeface="Satisfy"/>
                <a:ea typeface="Satisfy"/>
                <a:cs typeface="Satisfy"/>
                <a:sym typeface="Satisfy"/>
              </a:defRPr>
            </a:lvl6pPr>
            <a:lvl7pPr lvl="6" algn="ctr" rtl="0">
              <a:buNone/>
              <a:defRPr sz="1300">
                <a:solidFill>
                  <a:schemeClr val="lt1"/>
                </a:solidFill>
                <a:latin typeface="Satisfy"/>
                <a:ea typeface="Satisfy"/>
                <a:cs typeface="Satisfy"/>
                <a:sym typeface="Satisfy"/>
              </a:defRPr>
            </a:lvl7pPr>
            <a:lvl8pPr lvl="7" algn="ctr" rtl="0">
              <a:buNone/>
              <a:defRPr sz="1300">
                <a:solidFill>
                  <a:schemeClr val="lt1"/>
                </a:solidFill>
                <a:latin typeface="Satisfy"/>
                <a:ea typeface="Satisfy"/>
                <a:cs typeface="Satisfy"/>
                <a:sym typeface="Satisfy"/>
              </a:defRPr>
            </a:lvl8pPr>
            <a:lvl9pPr lvl="8" algn="ctr" rtl="0">
              <a:buNone/>
              <a:defRPr sz="1300">
                <a:solidFill>
                  <a:schemeClr val="lt1"/>
                </a:solidFill>
                <a:latin typeface="Satisfy"/>
                <a:ea typeface="Satisfy"/>
                <a:cs typeface="Satisfy"/>
                <a:sym typeface="Satisf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dirty="0"/>
          </a:p>
        </p:txBody>
      </p:sp>
    </p:spTree>
    <p:extLst>
      <p:ext uri="{BB962C8B-B14F-4D97-AF65-F5344CB8AC3E}">
        <p14:creationId xmlns:p14="http://schemas.microsoft.com/office/powerpoint/2010/main" xmlns="" val="11367130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romagnaatavola.it/it/consigli-iniziare-al-meglio-la-giornata-partire-sana-colazion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drive.google.com/file/d/1dwDagqiDfxGiimomB3PXU--Wl8XEI7qR/view?usp=drive_web&amp;authuser=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Cibo come…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41435" y="200995"/>
            <a:ext cx="7866993" cy="4001095"/>
          </a:xfrm>
          <a:prstGeom prst="rect">
            <a:avLst/>
          </a:prstGeom>
          <a:noFill/>
        </p:spPr>
        <p:txBody>
          <a:bodyPr wrap="square" rtlCol="0">
            <a:spAutoFit/>
          </a:bodyPr>
          <a:lstStyle/>
          <a:p>
            <a:r>
              <a:rPr lang="it-IT" sz="1800" dirty="0" err="1">
                <a:latin typeface="Calibri" pitchFamily="34" charset="0"/>
                <a:cs typeface="Calibri" pitchFamily="34" charset="0"/>
              </a:rPr>
              <a:t>Thè</a:t>
            </a:r>
            <a:r>
              <a:rPr lang="it-IT" sz="1800" dirty="0">
                <a:latin typeface="Calibri" pitchFamily="34" charset="0"/>
                <a:cs typeface="Calibri" pitchFamily="34" charset="0"/>
              </a:rPr>
              <a:t> al limone</a:t>
            </a:r>
          </a:p>
          <a:p>
            <a:endParaRPr lang="it-IT" sz="1600" dirty="0">
              <a:latin typeface="Calibri" pitchFamily="34" charset="0"/>
              <a:cs typeface="Calibri" pitchFamily="34" charset="0"/>
            </a:endParaRPr>
          </a:p>
          <a:p>
            <a:r>
              <a:rPr lang="it-IT" dirty="0">
                <a:latin typeface="Calibri" pitchFamily="34" charset="0"/>
                <a:cs typeface="Calibri" pitchFamily="34" charset="0"/>
              </a:rPr>
              <a:t>Energia                        37 kcal/157 kj</a:t>
            </a:r>
          </a:p>
          <a:p>
            <a:r>
              <a:rPr lang="it-IT" dirty="0">
                <a:latin typeface="Calibri" pitchFamily="34" charset="0"/>
                <a:cs typeface="Calibri" pitchFamily="34" charset="0"/>
              </a:rPr>
              <a:t>Grassi                          0 g</a:t>
            </a:r>
          </a:p>
          <a:p>
            <a:r>
              <a:rPr lang="it-IT" dirty="0">
                <a:latin typeface="Calibri" pitchFamily="34" charset="0"/>
                <a:cs typeface="Calibri" pitchFamily="34" charset="0"/>
              </a:rPr>
              <a:t>Carboidrati                 9,1 g</a:t>
            </a:r>
          </a:p>
          <a:p>
            <a:r>
              <a:rPr lang="it-IT" dirty="0">
                <a:latin typeface="Calibri" pitchFamily="34" charset="0"/>
                <a:cs typeface="Calibri" pitchFamily="34" charset="0"/>
              </a:rPr>
              <a:t>Di cui zuccheri           9,1 g</a:t>
            </a:r>
          </a:p>
          <a:p>
            <a:r>
              <a:rPr lang="it-IT" dirty="0">
                <a:latin typeface="Calibri" pitchFamily="34" charset="0"/>
                <a:cs typeface="Calibri" pitchFamily="34" charset="0"/>
              </a:rPr>
              <a:t>Fibre                            0 g</a:t>
            </a:r>
          </a:p>
          <a:p>
            <a:r>
              <a:rPr lang="it-IT" dirty="0">
                <a:latin typeface="Calibri" pitchFamily="34" charset="0"/>
                <a:cs typeface="Calibri" pitchFamily="34" charset="0"/>
              </a:rPr>
              <a:t>Proteine                      0 g</a:t>
            </a:r>
          </a:p>
          <a:p>
            <a:r>
              <a:rPr lang="it-IT" dirty="0">
                <a:latin typeface="Calibri" pitchFamily="34" charset="0"/>
                <a:cs typeface="Calibri" pitchFamily="34" charset="0"/>
              </a:rPr>
              <a:t>Sale                              0,01 g</a:t>
            </a:r>
          </a:p>
          <a:p>
            <a:r>
              <a:rPr lang="it-IT" sz="1600" dirty="0">
                <a:latin typeface="Calibri" pitchFamily="34" charset="0"/>
                <a:cs typeface="Calibri" pitchFamily="34" charset="0"/>
              </a:rPr>
              <a:t/>
            </a:r>
            <a:br>
              <a:rPr lang="it-IT" sz="1600" dirty="0">
                <a:latin typeface="Calibri" pitchFamily="34" charset="0"/>
                <a:cs typeface="Calibri" pitchFamily="34" charset="0"/>
              </a:rPr>
            </a:br>
            <a:r>
              <a:rPr lang="it-IT" sz="1600" dirty="0">
                <a:latin typeface="Calibri" pitchFamily="34" charset="0"/>
                <a:cs typeface="Calibri" pitchFamily="34" charset="0"/>
              </a:rPr>
              <a:t>Data di scadenza:  19/07/2022</a:t>
            </a:r>
          </a:p>
          <a:p>
            <a:r>
              <a:rPr lang="it-IT" sz="1600" dirty="0">
                <a:latin typeface="Calibri" pitchFamily="34" charset="0"/>
                <a:cs typeface="Calibri" pitchFamily="34" charset="0"/>
              </a:rPr>
              <a:t>Peso netto:  200 ml</a:t>
            </a:r>
          </a:p>
          <a:p>
            <a:endParaRPr lang="it-IT" sz="1600" dirty="0">
              <a:latin typeface="Calibri" pitchFamily="34" charset="0"/>
              <a:cs typeface="Calibri" pitchFamily="34" charset="0"/>
            </a:endParaRPr>
          </a:p>
          <a:p>
            <a:r>
              <a:rPr lang="it-IT" sz="1600" dirty="0">
                <a:latin typeface="Calibri" pitchFamily="34" charset="0"/>
                <a:cs typeface="Calibri" pitchFamily="34" charset="0"/>
              </a:rPr>
              <a:t>Modalità d’uso:  Conservare il prodotto in un luogo fresco e asciutto, al riparo dalla luce solare e da fonti di calore. Dopo l’aperture consumare entro 3/4 giorni .</a:t>
            </a:r>
          </a:p>
          <a:p>
            <a:r>
              <a:rPr lang="it-IT" dirty="0">
                <a:latin typeface="Calibri" pitchFamily="34" charset="0"/>
                <a:cs typeface="Calibri" pitchFamily="34" charset="0"/>
              </a:rPr>
              <a:t/>
            </a:r>
            <a:br>
              <a:rPr lang="it-IT" dirty="0">
                <a:latin typeface="Calibri" pitchFamily="34" charset="0"/>
                <a:cs typeface="Calibri" pitchFamily="34" charset="0"/>
              </a:rPr>
            </a:br>
            <a:endParaRPr lang="it-IT" dirty="0"/>
          </a:p>
        </p:txBody>
      </p:sp>
      <p:pic>
        <p:nvPicPr>
          <p:cNvPr id="1026" name="Picture 2" descr="https://lh4.googleusercontent.com/TS8Bh1BfQyZHP_QIAgaMrNblHBftZxH35XcbcRodPoCe41WdEzqIgyalT4FfUS1ikLVIkW6TCO99K2FUGccI7zhpzGS_lZcY-m_dqW7vpoZ-6G_Hfwr_zUkp2ElrwXWp59H7Wj8"/>
          <p:cNvPicPr>
            <a:picLocks noChangeAspect="1" noChangeArrowheads="1"/>
          </p:cNvPicPr>
          <p:nvPr/>
        </p:nvPicPr>
        <p:blipFill>
          <a:blip r:embed="rId2"/>
          <a:srcRect t="17013" b="14935"/>
          <a:stretch>
            <a:fillRect/>
          </a:stretch>
        </p:blipFill>
        <p:spPr bwMode="auto">
          <a:xfrm>
            <a:off x="5650804" y="960510"/>
            <a:ext cx="2619591" cy="17826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DE258A98-B16E-4A10-AC85-AA8528D001AC}"/>
              </a:ext>
            </a:extLst>
          </p:cNvPr>
          <p:cNvSpPr txBox="1"/>
          <p:nvPr/>
        </p:nvSpPr>
        <p:spPr>
          <a:xfrm>
            <a:off x="207841" y="151133"/>
            <a:ext cx="7357730" cy="2616101"/>
          </a:xfrm>
          <a:prstGeom prst="rect">
            <a:avLst/>
          </a:prstGeom>
          <a:noFill/>
        </p:spPr>
        <p:txBody>
          <a:bodyPr wrap="square" rtlCol="0">
            <a:spAutoFit/>
          </a:bodyPr>
          <a:lstStyle/>
          <a:p>
            <a:r>
              <a:rPr lang="it-IT" sz="1800" dirty="0" err="1">
                <a:latin typeface="Calibri" pitchFamily="34" charset="0"/>
                <a:cs typeface="Calibri" pitchFamily="34" charset="0"/>
              </a:rPr>
              <a:t>Multifrutta</a:t>
            </a:r>
            <a:r>
              <a:rPr lang="it-IT" sz="1800" dirty="0">
                <a:latin typeface="Calibri" pitchFamily="34" charset="0"/>
                <a:cs typeface="Calibri" pitchFamily="34" charset="0"/>
              </a:rPr>
              <a:t> con carota</a:t>
            </a:r>
          </a:p>
          <a:p>
            <a:endParaRPr lang="it-IT" sz="1800" dirty="0">
              <a:latin typeface="Calibri" pitchFamily="34" charset="0"/>
              <a:cs typeface="Calibri" pitchFamily="34" charset="0"/>
            </a:endParaRPr>
          </a:p>
          <a:p>
            <a:r>
              <a:rPr lang="it-IT" sz="1600" dirty="0">
                <a:latin typeface="Calibri" pitchFamily="34" charset="0"/>
                <a:cs typeface="Calibri" pitchFamily="34" charset="0"/>
              </a:rPr>
              <a:t>Nome del marchio: Sole vita</a:t>
            </a:r>
          </a:p>
          <a:p>
            <a:r>
              <a:rPr lang="it-IT" sz="1600" dirty="0">
                <a:latin typeface="Calibri" pitchFamily="34" charset="0"/>
                <a:cs typeface="Calibri" pitchFamily="34" charset="0"/>
              </a:rPr>
              <a:t>Luogo di provenienza: Via Augusto Ruffo, 36 (Italia)</a:t>
            </a:r>
          </a:p>
          <a:p>
            <a:r>
              <a:rPr lang="it-IT" sz="1600" dirty="0">
                <a:latin typeface="Calibri" pitchFamily="34" charset="0"/>
                <a:cs typeface="Calibri" pitchFamily="34" charset="0"/>
              </a:rPr>
              <a:t>Data di scadenza: 17/06/2021</a:t>
            </a:r>
          </a:p>
          <a:p>
            <a:r>
              <a:rPr lang="it-IT" sz="1600" dirty="0">
                <a:latin typeface="Calibri" pitchFamily="34" charset="0"/>
                <a:cs typeface="Calibri" pitchFamily="34" charset="0"/>
              </a:rPr>
              <a:t>Peso netto: n500 ml</a:t>
            </a:r>
          </a:p>
          <a:p>
            <a:endParaRPr lang="it-IT" sz="1600" dirty="0">
              <a:latin typeface="Calibri" pitchFamily="34" charset="0"/>
              <a:cs typeface="Calibri" pitchFamily="34" charset="0"/>
            </a:endParaRPr>
          </a:p>
          <a:p>
            <a:r>
              <a:rPr lang="it-IT" sz="1600" dirty="0">
                <a:latin typeface="Calibri" pitchFamily="34" charset="0"/>
                <a:cs typeface="Calibri" pitchFamily="34" charset="0"/>
              </a:rPr>
              <a:t>Modalità d’uso: Agitare bene prima di aprire. Una volta aperto</a:t>
            </a:r>
          </a:p>
          <a:p>
            <a:r>
              <a:rPr lang="it-IT" sz="1600" dirty="0">
                <a:latin typeface="Calibri" pitchFamily="34" charset="0"/>
                <a:cs typeface="Calibri" pitchFamily="34" charset="0"/>
              </a:rPr>
              <a:t>conservare in frigo e consumare entro pochi giorni.</a:t>
            </a:r>
          </a:p>
          <a:p>
            <a:r>
              <a:rPr lang="it-IT" sz="1600" dirty="0">
                <a:latin typeface="Calibri" pitchFamily="34" charset="0"/>
                <a:cs typeface="Calibri" pitchFamily="34" charset="0"/>
              </a:rPr>
              <a:t>Conservare in frigo a max. +8°,</a:t>
            </a:r>
          </a:p>
        </p:txBody>
      </p:sp>
      <p:sp>
        <p:nvSpPr>
          <p:cNvPr id="7" name="CasellaDiTesto 6">
            <a:extLst>
              <a:ext uri="{FF2B5EF4-FFF2-40B4-BE49-F238E27FC236}">
                <a16:creationId xmlns:a16="http://schemas.microsoft.com/office/drawing/2014/main" xmlns="" id="{9F66776C-1484-485E-8DE5-F955F4C01E81}"/>
              </a:ext>
            </a:extLst>
          </p:cNvPr>
          <p:cNvSpPr txBox="1"/>
          <p:nvPr/>
        </p:nvSpPr>
        <p:spPr>
          <a:xfrm>
            <a:off x="5984865" y="163285"/>
            <a:ext cx="4572000" cy="1938992"/>
          </a:xfrm>
          <a:prstGeom prst="rect">
            <a:avLst/>
          </a:prstGeom>
          <a:noFill/>
        </p:spPr>
        <p:txBody>
          <a:bodyPr wrap="square">
            <a:spAutoFit/>
          </a:bodyPr>
          <a:lstStyle/>
          <a:p>
            <a:r>
              <a:rPr lang="it-IT" sz="1500" dirty="0">
                <a:latin typeface="Calibri" pitchFamily="34" charset="0"/>
                <a:cs typeface="Calibri" pitchFamily="34" charset="0"/>
              </a:rPr>
              <a:t>Tabella nutrizionale per 100 ml:</a:t>
            </a:r>
          </a:p>
          <a:p>
            <a:r>
              <a:rPr lang="it-IT" sz="1500" dirty="0">
                <a:latin typeface="Calibri" pitchFamily="34" charset="0"/>
                <a:cs typeface="Calibri" pitchFamily="34" charset="0"/>
              </a:rPr>
              <a:t>Energia 42 kcal/178 </a:t>
            </a:r>
            <a:r>
              <a:rPr lang="it-IT" sz="1500" dirty="0" err="1">
                <a:latin typeface="Calibri" pitchFamily="34" charset="0"/>
                <a:cs typeface="Calibri" pitchFamily="34" charset="0"/>
              </a:rPr>
              <a:t>kj</a:t>
            </a:r>
            <a:r>
              <a:rPr lang="it-IT" sz="1500" dirty="0">
                <a:latin typeface="Calibri" pitchFamily="34" charset="0"/>
                <a:cs typeface="Calibri" pitchFamily="34" charset="0"/>
              </a:rPr>
              <a:t> Grassi 0,1 g</a:t>
            </a:r>
          </a:p>
          <a:p>
            <a:r>
              <a:rPr lang="it-IT" sz="1500" dirty="0">
                <a:latin typeface="Calibri" pitchFamily="34" charset="0"/>
                <a:cs typeface="Calibri" pitchFamily="34" charset="0"/>
              </a:rPr>
              <a:t>Di cui acidi</a:t>
            </a:r>
          </a:p>
          <a:p>
            <a:r>
              <a:rPr lang="it-IT" sz="1500" dirty="0">
                <a:latin typeface="Calibri" pitchFamily="34" charset="0"/>
                <a:cs typeface="Calibri" pitchFamily="34" charset="0"/>
              </a:rPr>
              <a:t>grassi saturi 0 g</a:t>
            </a:r>
          </a:p>
          <a:p>
            <a:r>
              <a:rPr lang="it-IT" sz="1500" dirty="0">
                <a:latin typeface="Calibri" pitchFamily="34" charset="0"/>
                <a:cs typeface="Calibri" pitchFamily="34" charset="0"/>
              </a:rPr>
              <a:t>Carboidrati 9,1 g</a:t>
            </a:r>
          </a:p>
          <a:p>
            <a:r>
              <a:rPr lang="it-IT" sz="1500" dirty="0">
                <a:latin typeface="Calibri" pitchFamily="34" charset="0"/>
                <a:cs typeface="Calibri" pitchFamily="34" charset="0"/>
              </a:rPr>
              <a:t>Di cui zuccheri 9,1 g</a:t>
            </a:r>
          </a:p>
          <a:p>
            <a:r>
              <a:rPr lang="it-IT" sz="1500" dirty="0">
                <a:latin typeface="Calibri" pitchFamily="34" charset="0"/>
                <a:cs typeface="Calibri" pitchFamily="34" charset="0"/>
              </a:rPr>
              <a:t>Proteine 0,5 g</a:t>
            </a:r>
          </a:p>
          <a:p>
            <a:r>
              <a:rPr lang="it-IT" sz="1500" dirty="0">
                <a:latin typeface="Calibri" pitchFamily="34" charset="0"/>
                <a:cs typeface="Calibri" pitchFamily="34" charset="0"/>
              </a:rPr>
              <a:t>Sale 0,02 g</a:t>
            </a:r>
          </a:p>
        </p:txBody>
      </p:sp>
      <p:sp>
        <p:nvSpPr>
          <p:cNvPr id="9" name="CasellaDiTesto 8">
            <a:extLst>
              <a:ext uri="{FF2B5EF4-FFF2-40B4-BE49-F238E27FC236}">
                <a16:creationId xmlns:a16="http://schemas.microsoft.com/office/drawing/2014/main" xmlns="" id="{40AF5417-2231-4670-9123-FA98A9FE7D0C}"/>
              </a:ext>
            </a:extLst>
          </p:cNvPr>
          <p:cNvSpPr txBox="1"/>
          <p:nvPr/>
        </p:nvSpPr>
        <p:spPr>
          <a:xfrm>
            <a:off x="190372" y="2799040"/>
            <a:ext cx="5050464" cy="1015663"/>
          </a:xfrm>
          <a:prstGeom prst="rect">
            <a:avLst/>
          </a:prstGeom>
          <a:noFill/>
        </p:spPr>
        <p:txBody>
          <a:bodyPr wrap="square">
            <a:spAutoFit/>
          </a:bodyPr>
          <a:lstStyle/>
          <a:p>
            <a:r>
              <a:rPr lang="it-IT" sz="1500" dirty="0">
                <a:latin typeface="Calibri" pitchFamily="34" charset="0"/>
                <a:cs typeface="Calibri" pitchFamily="34" charset="0"/>
              </a:rPr>
              <a:t>Ingredienti: 45% succo d’arancia, 23,5% succo di mela, 20% purea di carote, 8% purea di mango, 1,5% di succo di maracuja, 1,5% cellule d’arancia, succo di limone, 0,2% di limetta</a:t>
            </a:r>
          </a:p>
        </p:txBody>
      </p:sp>
      <p:pic>
        <p:nvPicPr>
          <p:cNvPr id="62466" name="Picture 2" descr="Gunz - Bevanda multi frutta con ananas e carota CDA 30% 2l"/>
          <p:cNvPicPr>
            <a:picLocks noChangeAspect="1" noChangeArrowheads="1"/>
          </p:cNvPicPr>
          <p:nvPr/>
        </p:nvPicPr>
        <p:blipFill>
          <a:blip r:embed="rId2"/>
          <a:srcRect l="22215" t="7081" r="22538" b="3892"/>
          <a:stretch>
            <a:fillRect/>
          </a:stretch>
        </p:blipFill>
        <p:spPr bwMode="auto">
          <a:xfrm>
            <a:off x="6028661" y="2169042"/>
            <a:ext cx="1669312" cy="2371061"/>
          </a:xfrm>
          <a:prstGeom prst="rect">
            <a:avLst/>
          </a:prstGeom>
          <a:noFill/>
        </p:spPr>
      </p:pic>
    </p:spTree>
    <p:extLst>
      <p:ext uri="{BB962C8B-B14F-4D97-AF65-F5344CB8AC3E}">
        <p14:creationId xmlns:p14="http://schemas.microsoft.com/office/powerpoint/2010/main" xmlns="" val="99271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1E0FCF6E-CA63-4B5F-AE74-E03E23A28CFF}"/>
              </a:ext>
            </a:extLst>
          </p:cNvPr>
          <p:cNvSpPr txBox="1"/>
          <p:nvPr/>
        </p:nvSpPr>
        <p:spPr>
          <a:xfrm>
            <a:off x="250624" y="261510"/>
            <a:ext cx="8187069" cy="2616101"/>
          </a:xfrm>
          <a:prstGeom prst="rect">
            <a:avLst/>
          </a:prstGeom>
          <a:noFill/>
        </p:spPr>
        <p:txBody>
          <a:bodyPr wrap="square" rtlCol="0">
            <a:spAutoFit/>
          </a:bodyPr>
          <a:lstStyle/>
          <a:p>
            <a:r>
              <a:rPr lang="it-IT" sz="1800" dirty="0" err="1">
                <a:latin typeface="Calibri" pitchFamily="34" charset="0"/>
                <a:cs typeface="Calibri" pitchFamily="34" charset="0"/>
              </a:rPr>
              <a:t>Your</a:t>
            </a:r>
            <a:r>
              <a:rPr lang="it-IT" sz="1800" dirty="0">
                <a:latin typeface="Calibri" pitchFamily="34" charset="0"/>
                <a:cs typeface="Calibri" pitchFamily="34" charset="0"/>
              </a:rPr>
              <a:t> </a:t>
            </a:r>
            <a:r>
              <a:rPr lang="it-IT" sz="1800" dirty="0" err="1">
                <a:latin typeface="Calibri" pitchFamily="34" charset="0"/>
                <a:cs typeface="Calibri" pitchFamily="34" charset="0"/>
              </a:rPr>
              <a:t>Juicez</a:t>
            </a:r>
            <a:endParaRPr lang="it-IT" sz="1800" dirty="0">
              <a:latin typeface="Calibri" pitchFamily="34" charset="0"/>
              <a:cs typeface="Calibri" pitchFamily="34" charset="0"/>
            </a:endParaRPr>
          </a:p>
          <a:p>
            <a:endParaRPr lang="it-IT" sz="1800" dirty="0">
              <a:latin typeface="Calibri" pitchFamily="34" charset="0"/>
              <a:cs typeface="Calibri" pitchFamily="34" charset="0"/>
            </a:endParaRPr>
          </a:p>
          <a:p>
            <a:r>
              <a:rPr lang="it-IT" sz="1600" dirty="0">
                <a:latin typeface="Calibri" pitchFamily="34" charset="0"/>
                <a:cs typeface="Calibri" pitchFamily="34" charset="0"/>
              </a:rPr>
              <a:t>Nome del marchio: </a:t>
            </a:r>
            <a:r>
              <a:rPr lang="it-IT" sz="1600" dirty="0" err="1">
                <a:latin typeface="Calibri" pitchFamily="34" charset="0"/>
                <a:cs typeface="Calibri" pitchFamily="34" charset="0"/>
              </a:rPr>
              <a:t>Juicez</a:t>
            </a:r>
            <a:endParaRPr lang="it-IT" sz="1600" dirty="0">
              <a:latin typeface="Calibri" pitchFamily="34" charset="0"/>
              <a:cs typeface="Calibri" pitchFamily="34" charset="0"/>
            </a:endParaRPr>
          </a:p>
          <a:p>
            <a:r>
              <a:rPr lang="it-IT" sz="1600" dirty="0">
                <a:latin typeface="Calibri" pitchFamily="34" charset="0"/>
                <a:cs typeface="Calibri" pitchFamily="34" charset="0"/>
              </a:rPr>
              <a:t>Luogo di provenienza: Via Prampolini 32 </a:t>
            </a:r>
            <a:r>
              <a:rPr lang="it-IT" sz="1600" dirty="0" err="1">
                <a:latin typeface="Calibri" pitchFamily="34" charset="0"/>
                <a:cs typeface="Calibri" pitchFamily="34" charset="0"/>
              </a:rPr>
              <a:t>Sant</a:t>
            </a:r>
            <a:endParaRPr lang="it-IT" sz="1600" dirty="0">
              <a:latin typeface="Calibri" pitchFamily="34" charset="0"/>
              <a:cs typeface="Calibri" pitchFamily="34" charset="0"/>
            </a:endParaRPr>
          </a:p>
          <a:p>
            <a:endParaRPr lang="it-IT" sz="1600" dirty="0">
              <a:latin typeface="Calibri" pitchFamily="34" charset="0"/>
              <a:cs typeface="Calibri" pitchFamily="34" charset="0"/>
            </a:endParaRPr>
          </a:p>
          <a:p>
            <a:r>
              <a:rPr lang="it-IT" sz="1600" dirty="0">
                <a:latin typeface="Calibri" pitchFamily="34" charset="0"/>
                <a:cs typeface="Calibri" pitchFamily="34" charset="0"/>
              </a:rPr>
              <a:t>data di scadenza: 23/03/22</a:t>
            </a:r>
          </a:p>
          <a:p>
            <a:r>
              <a:rPr lang="it-IT" sz="1600" dirty="0">
                <a:latin typeface="Calibri" pitchFamily="34" charset="0"/>
                <a:cs typeface="Calibri" pitchFamily="34" charset="0"/>
              </a:rPr>
              <a:t>Peso netto: 250ml</a:t>
            </a:r>
          </a:p>
          <a:p>
            <a:r>
              <a:rPr lang="it-IT" sz="1600" dirty="0">
                <a:latin typeface="Calibri" pitchFamily="34" charset="0"/>
                <a:cs typeface="Calibri" pitchFamily="34" charset="0"/>
              </a:rPr>
              <a:t>Modalità d’uso: conservare in frigorifero a temperature non superiore</a:t>
            </a:r>
          </a:p>
          <a:p>
            <a:r>
              <a:rPr lang="it-IT" sz="1600" dirty="0">
                <a:latin typeface="Calibri" pitchFamily="34" charset="0"/>
                <a:cs typeface="Calibri" pitchFamily="34" charset="0"/>
              </a:rPr>
              <a:t>a gli 8 gradi centigrade. Consumare entro ¾ giorni</a:t>
            </a:r>
          </a:p>
          <a:p>
            <a:r>
              <a:rPr lang="it-IT" sz="1600" dirty="0">
                <a:latin typeface="Calibri" pitchFamily="34" charset="0"/>
                <a:cs typeface="Calibri" pitchFamily="34" charset="0"/>
              </a:rPr>
              <a:t>dall’apertura del prodotto </a:t>
            </a:r>
          </a:p>
        </p:txBody>
      </p:sp>
      <p:sp>
        <p:nvSpPr>
          <p:cNvPr id="7" name="CasellaDiTesto 6">
            <a:extLst>
              <a:ext uri="{FF2B5EF4-FFF2-40B4-BE49-F238E27FC236}">
                <a16:creationId xmlns:a16="http://schemas.microsoft.com/office/drawing/2014/main" xmlns="" id="{45FD563D-B50F-4A07-B490-CB5FC0901B66}"/>
              </a:ext>
            </a:extLst>
          </p:cNvPr>
          <p:cNvSpPr txBox="1"/>
          <p:nvPr/>
        </p:nvSpPr>
        <p:spPr>
          <a:xfrm>
            <a:off x="294168" y="2987324"/>
            <a:ext cx="4572000" cy="553998"/>
          </a:xfrm>
          <a:prstGeom prst="rect">
            <a:avLst/>
          </a:prstGeom>
          <a:noFill/>
        </p:spPr>
        <p:txBody>
          <a:bodyPr wrap="square">
            <a:spAutoFit/>
          </a:bodyPr>
          <a:lstStyle/>
          <a:p>
            <a:r>
              <a:rPr lang="it-IT" sz="1500" dirty="0">
                <a:latin typeface="Calibri" pitchFamily="34" charset="0"/>
                <a:cs typeface="Calibri" pitchFamily="34" charset="0"/>
              </a:rPr>
              <a:t>Ingredienti: Mix di frutta, limone, zenzero e scorza d’arancia</a:t>
            </a:r>
          </a:p>
        </p:txBody>
      </p:sp>
      <p:sp>
        <p:nvSpPr>
          <p:cNvPr id="9" name="CasellaDiTesto 8">
            <a:extLst>
              <a:ext uri="{FF2B5EF4-FFF2-40B4-BE49-F238E27FC236}">
                <a16:creationId xmlns:a16="http://schemas.microsoft.com/office/drawing/2014/main" xmlns="" id="{50D87A24-B120-47CA-8D44-4D4F9BDB2752}"/>
              </a:ext>
            </a:extLst>
          </p:cNvPr>
          <p:cNvSpPr txBox="1"/>
          <p:nvPr/>
        </p:nvSpPr>
        <p:spPr>
          <a:xfrm>
            <a:off x="6351181" y="141767"/>
            <a:ext cx="4639338" cy="1938992"/>
          </a:xfrm>
          <a:prstGeom prst="rect">
            <a:avLst/>
          </a:prstGeom>
          <a:noFill/>
        </p:spPr>
        <p:txBody>
          <a:bodyPr wrap="square">
            <a:spAutoFit/>
          </a:bodyPr>
          <a:lstStyle/>
          <a:p>
            <a:r>
              <a:rPr lang="it-IT" sz="1500" dirty="0">
                <a:latin typeface="Calibri" pitchFamily="34" charset="0"/>
                <a:cs typeface="Calibri" pitchFamily="34" charset="0"/>
              </a:rPr>
              <a:t>Tabella nutrizionale per 100 ml:</a:t>
            </a:r>
          </a:p>
          <a:p>
            <a:r>
              <a:rPr lang="it-IT" sz="1500" dirty="0">
                <a:latin typeface="Calibri" pitchFamily="34" charset="0"/>
                <a:cs typeface="Calibri" pitchFamily="34" charset="0"/>
              </a:rPr>
              <a:t>Energia 154kj/ 36kcal</a:t>
            </a:r>
          </a:p>
          <a:p>
            <a:r>
              <a:rPr lang="it-IT" sz="1500" dirty="0">
                <a:latin typeface="Calibri" pitchFamily="34" charset="0"/>
                <a:cs typeface="Calibri" pitchFamily="34" charset="0"/>
              </a:rPr>
              <a:t>Grassi 0,1g</a:t>
            </a:r>
          </a:p>
          <a:p>
            <a:r>
              <a:rPr lang="it-IT" sz="1500" dirty="0">
                <a:latin typeface="Calibri" pitchFamily="34" charset="0"/>
                <a:cs typeface="Calibri" pitchFamily="34" charset="0"/>
              </a:rPr>
              <a:t>Carboidrati 8,7g</a:t>
            </a:r>
          </a:p>
          <a:p>
            <a:r>
              <a:rPr lang="it-IT" sz="1500" dirty="0">
                <a:latin typeface="Calibri" pitchFamily="34" charset="0"/>
                <a:cs typeface="Calibri" pitchFamily="34" charset="0"/>
              </a:rPr>
              <a:t>di cui zuccheri 7,4g</a:t>
            </a:r>
          </a:p>
          <a:p>
            <a:r>
              <a:rPr lang="it-IT" sz="1500" dirty="0">
                <a:latin typeface="Calibri" pitchFamily="34" charset="0"/>
                <a:cs typeface="Calibri" pitchFamily="34" charset="0"/>
              </a:rPr>
              <a:t>Fibre 0,2g</a:t>
            </a:r>
          </a:p>
          <a:p>
            <a:r>
              <a:rPr lang="it-IT" sz="1500" dirty="0">
                <a:latin typeface="Calibri" pitchFamily="34" charset="0"/>
                <a:cs typeface="Calibri" pitchFamily="34" charset="0"/>
              </a:rPr>
              <a:t>Proteine 0,1g</a:t>
            </a:r>
          </a:p>
          <a:p>
            <a:r>
              <a:rPr lang="it-IT" sz="1500" dirty="0">
                <a:latin typeface="Calibri" pitchFamily="34" charset="0"/>
                <a:cs typeface="Calibri" pitchFamily="34" charset="0"/>
              </a:rPr>
              <a:t>Sale 0,01g</a:t>
            </a:r>
          </a:p>
        </p:txBody>
      </p:sp>
      <p:pic>
        <p:nvPicPr>
          <p:cNvPr id="61446" name="Picture 6" descr="Your Juice&amp;#39;Z: tre nuove referenze di Zerbinati - Alimentando"/>
          <p:cNvPicPr>
            <a:picLocks noChangeAspect="1" noChangeArrowheads="1"/>
          </p:cNvPicPr>
          <p:nvPr/>
        </p:nvPicPr>
        <p:blipFill>
          <a:blip r:embed="rId2"/>
          <a:srcRect b="12155"/>
          <a:stretch>
            <a:fillRect/>
          </a:stretch>
        </p:blipFill>
        <p:spPr bwMode="auto">
          <a:xfrm>
            <a:off x="5730949" y="2400910"/>
            <a:ext cx="2317898" cy="1639462"/>
          </a:xfrm>
          <a:prstGeom prst="rect">
            <a:avLst/>
          </a:prstGeom>
          <a:noFill/>
        </p:spPr>
      </p:pic>
    </p:spTree>
    <p:extLst>
      <p:ext uri="{BB962C8B-B14F-4D97-AF65-F5344CB8AC3E}">
        <p14:creationId xmlns:p14="http://schemas.microsoft.com/office/powerpoint/2010/main" xmlns="" val="9914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8785" y="467405"/>
            <a:ext cx="6984000" cy="396300"/>
          </a:xfrm>
        </p:spPr>
        <p:txBody>
          <a:bodyPr/>
          <a:lstStyle/>
          <a:p>
            <a:r>
              <a:rPr lang="it-IT" sz="2800" b="1" dirty="0">
                <a:latin typeface="+mj-lt"/>
              </a:rPr>
              <a:t>Considerazioni</a:t>
            </a:r>
          </a:p>
        </p:txBody>
      </p:sp>
      <p:sp>
        <p:nvSpPr>
          <p:cNvPr id="4" name="Segnaposto numero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13</a:t>
            </a:fld>
            <a:endParaRPr lang="it-IT" dirty="0"/>
          </a:p>
        </p:txBody>
      </p:sp>
      <p:sp>
        <p:nvSpPr>
          <p:cNvPr id="6" name="CasellaDiTesto 5"/>
          <p:cNvSpPr txBox="1"/>
          <p:nvPr/>
        </p:nvSpPr>
        <p:spPr>
          <a:xfrm>
            <a:off x="669852" y="1562986"/>
            <a:ext cx="7953153" cy="923330"/>
          </a:xfrm>
          <a:prstGeom prst="rect">
            <a:avLst/>
          </a:prstGeom>
          <a:noFill/>
        </p:spPr>
        <p:txBody>
          <a:bodyPr wrap="square" rtlCol="0">
            <a:spAutoFit/>
          </a:bodyPr>
          <a:lstStyle/>
          <a:p>
            <a:r>
              <a:rPr lang="it-IT" sz="1800" dirty="0">
                <a:latin typeface="Calibri" pitchFamily="34" charset="0"/>
                <a:cs typeface="Calibri" pitchFamily="34" charset="0"/>
              </a:rPr>
              <a:t>Considerando le quantità di conservanti e grassi contenuti nei prodotti, abbiamo deciso che il migliore è il succo multifrutta con carota, che non contiene né conservanti né allergeni.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918397" y="1639613"/>
            <a:ext cx="5401800" cy="86710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t-IT" sz="4800" dirty="0"/>
              <a:t>Calcolo calorie nei cibi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2568574" y="1924599"/>
            <a:ext cx="4006851" cy="1685703"/>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it-IT" sz="2400" dirty="0">
                <a:solidFill>
                  <a:schemeClr val="bg1"/>
                </a:solidFill>
                <a:latin typeface="Calibri" panose="020F0502020204030204" pitchFamily="34" charset="0"/>
                <a:ea typeface="Lora"/>
                <a:cs typeface="Calibri" panose="020F0502020204030204" pitchFamily="34" charset="0"/>
                <a:sym typeface="Lora"/>
              </a:rPr>
              <a:t>Cosa sono le calorie?</a:t>
            </a:r>
            <a:r>
              <a:rPr lang="it-IT" sz="2000" dirty="0">
                <a:solidFill>
                  <a:schemeClr val="bg1"/>
                </a:solidFill>
                <a:latin typeface="Calibri" panose="020F0502020204030204" pitchFamily="34" charset="0"/>
                <a:ea typeface="Lora"/>
                <a:cs typeface="Calibri" panose="020F0502020204030204" pitchFamily="34" charset="0"/>
                <a:sym typeface="Lora"/>
              </a:rPr>
              <a:t> </a:t>
            </a:r>
          </a:p>
          <a:p>
            <a:pPr marL="0" lvl="0" indent="0" rtl="0">
              <a:spcBef>
                <a:spcPts val="0"/>
              </a:spcBef>
              <a:spcAft>
                <a:spcPts val="0"/>
              </a:spcAft>
              <a:buNone/>
            </a:pPr>
            <a:r>
              <a:rPr lang="it-IT" sz="1600" dirty="0">
                <a:solidFill>
                  <a:schemeClr val="bg1"/>
                </a:solidFill>
                <a:latin typeface="Calibri" panose="020F0502020204030204" pitchFamily="34" charset="0"/>
                <a:ea typeface="Lora"/>
                <a:cs typeface="Calibri" panose="020F0502020204030204" pitchFamily="34" charset="0"/>
                <a:sym typeface="Lora"/>
              </a:rPr>
              <a:t>Dal punto di vista energetico i cibi sono caratterizzati dal loro contenuto calorico cioè dalla quantità di energia che possono fornire all’organismo rispetto alla dose assunta. Questa energia si misura bruciando una quantità nota dell’alimento in uno strumento chiamato «bomba calorica». Il calore sviluppato dalla combustione viene ceduto all’acqua circostante, dalla variazione della temperatura dell’acqua           è possibile calcolare il contenuto calorico. </a:t>
            </a:r>
          </a:p>
          <a:p>
            <a:pPr marL="0" lvl="0" indent="0" algn="ctr" rtl="0">
              <a:spcBef>
                <a:spcPts val="0"/>
              </a:spcBef>
              <a:spcAft>
                <a:spcPts val="8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7"/>
          <p:cNvSpPr txBox="1">
            <a:spLocks noGrp="1"/>
          </p:cNvSpPr>
          <p:nvPr>
            <p:ph type="body" idx="1"/>
          </p:nvPr>
        </p:nvSpPr>
        <p:spPr>
          <a:xfrm>
            <a:off x="2843808" y="1131590"/>
            <a:ext cx="3180800" cy="2599582"/>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it-IT" sz="1600" dirty="0">
                <a:solidFill>
                  <a:schemeClr val="dk1"/>
                </a:solidFill>
                <a:latin typeface="Calibri" panose="020F0502020204030204" pitchFamily="34" charset="0"/>
                <a:ea typeface="Lora"/>
                <a:cs typeface="Calibri" panose="020F0502020204030204" pitchFamily="34" charset="0"/>
                <a:sym typeface="Lora"/>
              </a:rPr>
              <a:t>Per calcolare il potere calorico di un alimento, conoscendo il contenuto in nutrienti, occorre quindi moltiplicare i grammi delle proteine e </a:t>
            </a:r>
            <a:r>
              <a:rPr lang="it-IT" sz="1600" dirty="0">
                <a:latin typeface="Calibri" panose="020F0502020204030204" pitchFamily="34" charset="0"/>
                <a:ea typeface="Lora"/>
                <a:cs typeface="Calibri" panose="020F0502020204030204" pitchFamily="34" charset="0"/>
                <a:sym typeface="Lora"/>
              </a:rPr>
              <a:t>quelli </a:t>
            </a:r>
            <a:r>
              <a:rPr lang="it-IT" sz="1600" dirty="0">
                <a:solidFill>
                  <a:schemeClr val="dk1"/>
                </a:solidFill>
                <a:latin typeface="Calibri" panose="020F0502020204030204" pitchFamily="34" charset="0"/>
                <a:ea typeface="Lora"/>
                <a:cs typeface="Calibri" panose="020F0502020204030204" pitchFamily="34" charset="0"/>
                <a:sym typeface="Lora"/>
              </a:rPr>
              <a:t>dei carboidrati per 4 kcal e quelli dei grassi per 9 kcal.</a:t>
            </a:r>
          </a:p>
          <a:p>
            <a:pPr marL="0" lvl="0" indent="0" algn="just" rtl="0">
              <a:spcBef>
                <a:spcPts val="0"/>
              </a:spcBef>
              <a:spcAft>
                <a:spcPts val="0"/>
              </a:spcAft>
              <a:buNone/>
            </a:pPr>
            <a:r>
              <a:rPr lang="it-IT" sz="1600" dirty="0">
                <a:solidFill>
                  <a:schemeClr val="dk1"/>
                </a:solidFill>
                <a:latin typeface="Calibri" panose="020F0502020204030204" pitchFamily="34" charset="0"/>
                <a:ea typeface="Lora"/>
                <a:cs typeface="Calibri" panose="020F0502020204030204" pitchFamily="34" charset="0"/>
                <a:sym typeface="Lora"/>
              </a:rPr>
              <a:t>La somma dei tre prodotti darà il valore calorico di quel prodotto.  </a:t>
            </a:r>
          </a:p>
          <a:p>
            <a:pPr marL="76200" lvl="0" indent="0" algn="l" rtl="0">
              <a:spcBef>
                <a:spcPts val="0"/>
              </a:spcBef>
              <a:spcAft>
                <a:spcPts val="0"/>
              </a:spcAft>
              <a:buSzPts val="2400"/>
              <a:buNone/>
            </a:pPr>
            <a:endParaRPr dirty="0"/>
          </a:p>
        </p:txBody>
      </p:sp>
      <p:sp>
        <p:nvSpPr>
          <p:cNvPr id="101" name="Google Shape;101;p17"/>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dirty="0"/>
          </a:p>
        </p:txBody>
      </p:sp>
      <p:pic>
        <p:nvPicPr>
          <p:cNvPr id="2" name="Immagine 1">
            <a:extLst>
              <a:ext uri="{FF2B5EF4-FFF2-40B4-BE49-F238E27FC236}">
                <a16:creationId xmlns:a16="http://schemas.microsoft.com/office/drawing/2014/main" xmlns="" id="{DE46E793-8C65-4EDA-821A-DF8CEF4043D1}"/>
              </a:ext>
            </a:extLst>
          </p:cNvPr>
          <p:cNvPicPr>
            <a:picLocks noChangeAspect="1"/>
          </p:cNvPicPr>
          <p:nvPr/>
        </p:nvPicPr>
        <p:blipFill>
          <a:blip r:embed="rId3"/>
          <a:stretch>
            <a:fillRect/>
          </a:stretch>
        </p:blipFill>
        <p:spPr>
          <a:xfrm>
            <a:off x="6177657" y="1039253"/>
            <a:ext cx="3011685" cy="2645893"/>
          </a:xfrm>
          <a:prstGeom prst="rect">
            <a:avLst/>
          </a:prstGeom>
        </p:spPr>
      </p:pic>
      <p:pic>
        <p:nvPicPr>
          <p:cNvPr id="3" name="Immagine 2">
            <a:extLst>
              <a:ext uri="{FF2B5EF4-FFF2-40B4-BE49-F238E27FC236}">
                <a16:creationId xmlns:a16="http://schemas.microsoft.com/office/drawing/2014/main" xmlns="" id="{1F09C8CD-1DD0-42DF-8B79-04418D82BA96}"/>
              </a:ext>
            </a:extLst>
          </p:cNvPr>
          <p:cNvPicPr>
            <a:picLocks noChangeAspect="1"/>
          </p:cNvPicPr>
          <p:nvPr/>
        </p:nvPicPr>
        <p:blipFill>
          <a:blip r:embed="rId4"/>
          <a:stretch>
            <a:fillRect/>
          </a:stretch>
        </p:blipFill>
        <p:spPr>
          <a:xfrm>
            <a:off x="260350" y="1039253"/>
            <a:ext cx="2254250" cy="2856910"/>
          </a:xfrm>
          <a:prstGeom prst="rect">
            <a:avLst/>
          </a:prstGeom>
        </p:spPr>
      </p:pic>
      <p:sp>
        <p:nvSpPr>
          <p:cNvPr id="4" name="CasellaDiTesto 3">
            <a:extLst>
              <a:ext uri="{FF2B5EF4-FFF2-40B4-BE49-F238E27FC236}">
                <a16:creationId xmlns:a16="http://schemas.microsoft.com/office/drawing/2014/main" xmlns="" id="{3367A85F-A98A-46F8-91FC-9B9EB8454201}"/>
              </a:ext>
            </a:extLst>
          </p:cNvPr>
          <p:cNvSpPr txBox="1"/>
          <p:nvPr/>
        </p:nvSpPr>
        <p:spPr>
          <a:xfrm>
            <a:off x="3514725" y="517855"/>
            <a:ext cx="2114550" cy="677108"/>
          </a:xfrm>
          <a:prstGeom prst="rect">
            <a:avLst/>
          </a:prstGeom>
          <a:noFill/>
        </p:spPr>
        <p:txBody>
          <a:bodyPr wrap="square" rtlCol="0">
            <a:spAutoFit/>
          </a:bodyPr>
          <a:lstStyle/>
          <a:p>
            <a:r>
              <a:rPr lang="it-IT" sz="2400" b="1" dirty="0">
                <a:solidFill>
                  <a:schemeClr val="dk1"/>
                </a:solidFill>
                <a:latin typeface="Calibri" panose="020F0502020204030204" pitchFamily="34" charset="0"/>
                <a:ea typeface="Lora"/>
                <a:cs typeface="Calibri" panose="020F0502020204030204" pitchFamily="34" charset="0"/>
                <a:sym typeface="Lora"/>
              </a:rPr>
              <a:t>Come si calcola </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57356" y="1357304"/>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t-IT" sz="5000" dirty="0">
                <a:solidFill>
                  <a:schemeClr val="bg1"/>
                </a:solidFill>
              </a:rPr>
              <a:t>Cibi importati</a:t>
            </a:r>
            <a:endParaRPr sz="50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1" name="Figura a mano libera 10"/>
          <p:cNvSpPr/>
          <p:nvPr/>
        </p:nvSpPr>
        <p:spPr>
          <a:xfrm>
            <a:off x="683568" y="1350305"/>
            <a:ext cx="4572000" cy="2246769"/>
          </a:xfrm>
          <a:custGeom>
            <a:avLst/>
            <a:gdLst>
              <a:gd name="connsiteX0" fmla="*/ 0 w 4572000"/>
              <a:gd name="connsiteY0" fmla="*/ 0 h 2031325"/>
              <a:gd name="connsiteX1" fmla="*/ 4572000 w 4572000"/>
              <a:gd name="connsiteY1" fmla="*/ 0 h 2031325"/>
              <a:gd name="connsiteX2" fmla="*/ 4572000 w 4572000"/>
              <a:gd name="connsiteY2" fmla="*/ 2031325 h 2031325"/>
              <a:gd name="connsiteX3" fmla="*/ 0 w 4572000"/>
              <a:gd name="connsiteY3" fmla="*/ 2031325 h 2031325"/>
              <a:gd name="connsiteX4" fmla="*/ 0 w 4572000"/>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031325">
                <a:moveTo>
                  <a:pt x="0" y="0"/>
                </a:moveTo>
                <a:lnTo>
                  <a:pt x="4572000" y="0"/>
                </a:lnTo>
                <a:lnTo>
                  <a:pt x="4572000" y="2031325"/>
                </a:lnTo>
                <a:lnTo>
                  <a:pt x="0" y="2031325"/>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it-IT" dirty="0">
                <a:latin typeface="Calibri" pitchFamily="34" charset="0"/>
                <a:cs typeface="Calibri" pitchFamily="34" charset="0"/>
              </a:rPr>
              <a:t>Nel corso della storia sono stati importati da altri paesi dei cibi che prima non erano presenti in Europa e che negli anni hanno subito cambiamenti fino ad arrivare ad essere come li vediamo oggi. Quando nel 1492 fu scoperta l’America, vennero importati nuovi ortaggi e nuovi frutti come il pomodoro. Durante la dominazione araba  in Sicilia, furono importati cibi tipici della loro dieta (carciofi, albicocche, agrumi…) e anche nuove ricette che ancora oggi fanno parte della tradizione culinaria siciliana come la pasta con le sarde.</a:t>
            </a:r>
          </a:p>
        </p:txBody>
      </p:sp>
      <p:pic>
        <p:nvPicPr>
          <p:cNvPr id="12" name="Segnaposto immagine 2">
            <a:extLst>
              <a:ext uri="{FF2B5EF4-FFF2-40B4-BE49-F238E27FC236}">
                <a16:creationId xmlns:a16="http://schemas.microsoft.com/office/drawing/2014/main" xmlns="" id="{A80B7F49-B0B5-49FA-AA23-06473476457D}"/>
              </a:ext>
            </a:extLst>
          </p:cNvPr>
          <p:cNvPicPr>
            <a:picLocks noChangeAspect="1"/>
          </p:cNvPicPr>
          <p:nvPr/>
        </p:nvPicPr>
        <p:blipFill>
          <a:blip r:embed="rId3"/>
          <a:srcRect l="6443" r="6443"/>
          <a:stretch>
            <a:fillRect/>
          </a:stretch>
        </p:blipFill>
        <p:spPr>
          <a:xfrm>
            <a:off x="7288806" y="1226731"/>
            <a:ext cx="1542224" cy="1181452"/>
          </a:xfrm>
          <a:prstGeom prst="rect">
            <a:avLst/>
          </a:prstGeom>
          <a:ln>
            <a:solidFill>
              <a:schemeClr val="tx1">
                <a:lumMod val="50000"/>
              </a:schemeClr>
            </a:solidFill>
          </a:ln>
        </p:spPr>
      </p:pic>
      <p:pic>
        <p:nvPicPr>
          <p:cNvPr id="13" name="Segnaposto immagine 2">
            <a:extLst>
              <a:ext uri="{FF2B5EF4-FFF2-40B4-BE49-F238E27FC236}">
                <a16:creationId xmlns:a16="http://schemas.microsoft.com/office/drawing/2014/main" xmlns="" id="{07ECEF9F-3B94-4E74-8136-52E3506B2C30}"/>
              </a:ext>
            </a:extLst>
          </p:cNvPr>
          <p:cNvPicPr>
            <a:picLocks noChangeAspect="1"/>
          </p:cNvPicPr>
          <p:nvPr/>
        </p:nvPicPr>
        <p:blipFill>
          <a:blip r:embed="rId4"/>
          <a:srcRect l="20435" r="20435"/>
          <a:stretch>
            <a:fillRect/>
          </a:stretch>
        </p:blipFill>
        <p:spPr>
          <a:xfrm rot="5400000">
            <a:off x="7479053" y="2217936"/>
            <a:ext cx="1161730" cy="1542224"/>
          </a:xfrm>
          <a:prstGeom prst="rect">
            <a:avLst/>
          </a:prstGeom>
          <a:ln>
            <a:solidFill>
              <a:schemeClr val="tx1">
                <a:lumMod val="50000"/>
              </a:schemeClr>
            </a:solidFill>
          </a:ln>
        </p:spPr>
      </p:pic>
      <p:pic>
        <p:nvPicPr>
          <p:cNvPr id="2" name="Immagine 1">
            <a:extLst>
              <a:ext uri="{FF2B5EF4-FFF2-40B4-BE49-F238E27FC236}">
                <a16:creationId xmlns:a16="http://schemas.microsoft.com/office/drawing/2014/main" xmlns="" id="{73CB8CA4-4E84-4579-92A9-BA61B23F2041}"/>
              </a:ext>
            </a:extLst>
          </p:cNvPr>
          <p:cNvPicPr>
            <a:picLocks noChangeAspect="1"/>
          </p:cNvPicPr>
          <p:nvPr/>
        </p:nvPicPr>
        <p:blipFill rotWithShape="1">
          <a:blip r:embed="rId5"/>
          <a:srcRect r="30420"/>
          <a:stretch/>
        </p:blipFill>
        <p:spPr>
          <a:xfrm>
            <a:off x="5745158" y="2376723"/>
            <a:ext cx="1542224" cy="1193190"/>
          </a:xfrm>
          <a:prstGeom prst="rect">
            <a:avLst/>
          </a:prstGeom>
        </p:spPr>
      </p:pic>
      <p:pic>
        <p:nvPicPr>
          <p:cNvPr id="5" name="Immagine 4">
            <a:extLst>
              <a:ext uri="{FF2B5EF4-FFF2-40B4-BE49-F238E27FC236}">
                <a16:creationId xmlns:a16="http://schemas.microsoft.com/office/drawing/2014/main" xmlns="" id="{9573199B-D992-4E94-A5EB-D8D90B1DABD1}"/>
              </a:ext>
            </a:extLst>
          </p:cNvPr>
          <p:cNvPicPr>
            <a:picLocks noChangeAspect="1"/>
          </p:cNvPicPr>
          <p:nvPr/>
        </p:nvPicPr>
        <p:blipFill rotWithShape="1">
          <a:blip r:embed="rId6"/>
          <a:srcRect l="11429" r="11429"/>
          <a:stretch/>
        </p:blipFill>
        <p:spPr>
          <a:xfrm>
            <a:off x="5748006" y="1219314"/>
            <a:ext cx="1540800" cy="11617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3121" y="1481959"/>
            <a:ext cx="5401800" cy="145342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t-IT" dirty="0">
                <a:solidFill>
                  <a:schemeClr val="bg1"/>
                </a:solidFill>
              </a:rPr>
              <a:t/>
            </a:r>
            <a:br>
              <a:rPr lang="it-IT" dirty="0">
                <a:solidFill>
                  <a:schemeClr val="bg1"/>
                </a:solidFill>
              </a:rPr>
            </a:br>
            <a:r>
              <a:rPr lang="it-IT" sz="4800" dirty="0">
                <a:solidFill>
                  <a:schemeClr val="bg1"/>
                </a:solidFill>
              </a:rPr>
              <a:t>Cucina come stato d’animo</a:t>
            </a:r>
            <a:endParaRPr sz="4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 name="CasellaDiTesto 6"/>
          <p:cNvSpPr txBox="1"/>
          <p:nvPr/>
        </p:nvSpPr>
        <p:spPr>
          <a:xfrm>
            <a:off x="771904" y="411510"/>
            <a:ext cx="4572032" cy="477054"/>
          </a:xfrm>
          <a:prstGeom prst="rect">
            <a:avLst/>
          </a:prstGeom>
          <a:noFill/>
        </p:spPr>
        <p:txBody>
          <a:bodyPr wrap="square" rtlCol="0">
            <a:spAutoFit/>
          </a:bodyPr>
          <a:lstStyle/>
          <a:p>
            <a:r>
              <a:rPr lang="it-IT" sz="2500" b="1" dirty="0">
                <a:solidFill>
                  <a:srgbClr val="C00000"/>
                </a:solidFill>
                <a:latin typeface="Calibri" panose="020F0502020204030204" pitchFamily="34" charset="0"/>
                <a:cs typeface="Calibri" pitchFamily="34" charset="0"/>
              </a:rPr>
              <a:t>INTRODUZIONE</a:t>
            </a:r>
          </a:p>
        </p:txBody>
      </p:sp>
      <p:sp>
        <p:nvSpPr>
          <p:cNvPr id="8" name="CasellaDiTesto 7"/>
          <p:cNvSpPr txBox="1"/>
          <p:nvPr/>
        </p:nvSpPr>
        <p:spPr>
          <a:xfrm>
            <a:off x="866497" y="1358125"/>
            <a:ext cx="7385474" cy="1400383"/>
          </a:xfrm>
          <a:prstGeom prst="rect">
            <a:avLst/>
          </a:prstGeom>
          <a:noFill/>
        </p:spPr>
        <p:txBody>
          <a:bodyPr wrap="square" rtlCol="0">
            <a:spAutoFit/>
          </a:bodyPr>
          <a:lstStyle/>
          <a:p>
            <a:pPr algn="just"/>
            <a:r>
              <a:rPr lang="it-IT" sz="1700" dirty="0">
                <a:latin typeface="Calibri" pitchFamily="34" charset="0"/>
                <a:cs typeface="Calibri" pitchFamily="34" charset="0"/>
              </a:rPr>
              <a:t>L'</a:t>
            </a:r>
            <a:r>
              <a:rPr lang="it-IT" sz="1700" b="1" dirty="0">
                <a:latin typeface="Calibri" pitchFamily="34" charset="0"/>
                <a:cs typeface="Calibri" pitchFamily="34" charset="0"/>
              </a:rPr>
              <a:t>alimentazione</a:t>
            </a:r>
            <a:r>
              <a:rPr lang="it-IT" sz="1700" dirty="0">
                <a:latin typeface="Calibri" pitchFamily="34" charset="0"/>
                <a:cs typeface="Calibri" pitchFamily="34" charset="0"/>
              </a:rPr>
              <a:t>, in biologia, consiste nell'assunzione da parte dell'organismo, di alimenti indispensabili al suo metabolismo e alle sue funzioni vitali quotidiane.</a:t>
            </a:r>
          </a:p>
          <a:p>
            <a:pPr algn="just"/>
            <a:endParaRPr lang="it-IT" sz="1700" dirty="0">
              <a:latin typeface="Calibri" pitchFamily="34" charset="0"/>
              <a:cs typeface="Calibri" pitchFamily="34" charset="0"/>
            </a:endParaRPr>
          </a:p>
          <a:p>
            <a:pPr algn="just"/>
            <a:r>
              <a:rPr lang="it-IT" sz="1700" dirty="0">
                <a:latin typeface="Calibri" pitchFamily="34" charset="0"/>
                <a:cs typeface="Calibri" pitchFamily="34" charset="0"/>
              </a:rPr>
              <a:t>Nelle prossime slide illustreremo il percorso sull’alimentazione, argomento protagonista durante il nostro anno scolastico. </a:t>
            </a:r>
            <a:endParaRPr lang="it-IT"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5"/>
        <p:cNvGrpSpPr/>
        <p:nvPr/>
      </p:nvGrpSpPr>
      <p:grpSpPr>
        <a:xfrm>
          <a:off x="0" y="0"/>
          <a:ext cx="0" cy="0"/>
          <a:chOff x="0" y="0"/>
          <a:chExt cx="0" cy="0"/>
        </a:xfrm>
      </p:grpSpPr>
      <p:sp>
        <p:nvSpPr>
          <p:cNvPr id="9" name="CasellaDiTesto 8"/>
          <p:cNvSpPr txBox="1"/>
          <p:nvPr/>
        </p:nvSpPr>
        <p:spPr>
          <a:xfrm>
            <a:off x="428612" y="267494"/>
            <a:ext cx="3000396" cy="461665"/>
          </a:xfrm>
          <a:prstGeom prst="rect">
            <a:avLst/>
          </a:prstGeom>
          <a:noFill/>
        </p:spPr>
        <p:txBody>
          <a:bodyPr wrap="square" rtlCol="0">
            <a:spAutoFit/>
          </a:bodyPr>
          <a:lstStyle/>
          <a:p>
            <a:r>
              <a:rPr lang="it-IT" sz="2400" b="1" dirty="0">
                <a:solidFill>
                  <a:srgbClr val="C00000"/>
                </a:solidFill>
                <a:latin typeface="Calibri" pitchFamily="34" charset="0"/>
                <a:cs typeface="Calibri" pitchFamily="34" charset="0"/>
              </a:rPr>
              <a:t>Cibo per l’anima</a:t>
            </a:r>
          </a:p>
        </p:txBody>
      </p:sp>
      <p:sp>
        <p:nvSpPr>
          <p:cNvPr id="10" name="Rettangolo 9"/>
          <p:cNvSpPr/>
          <p:nvPr/>
        </p:nvSpPr>
        <p:spPr>
          <a:xfrm>
            <a:off x="428612" y="942754"/>
            <a:ext cx="4935475" cy="2800767"/>
          </a:xfrm>
          <a:prstGeom prst="rect">
            <a:avLst/>
          </a:prstGeom>
        </p:spPr>
        <p:txBody>
          <a:bodyPr wrap="square">
            <a:spAutoFit/>
          </a:bodyPr>
          <a:lstStyle/>
          <a:p>
            <a:pPr algn="just"/>
            <a:r>
              <a:rPr lang="it-IT" sz="1600" dirty="0">
                <a:latin typeface="Calibri" pitchFamily="34" charset="0"/>
                <a:cs typeface="Calibri" pitchFamily="34" charset="0"/>
              </a:rPr>
              <a:t>In questo romanzo la protagonista Mikage riesce a risollevarsi da una serie di traumatici lutti familiari grazie a una nuova famiglia molto particolare che ha la possibilità di scegliere e che, in un certo senso, l’adotta. </a:t>
            </a:r>
          </a:p>
          <a:p>
            <a:pPr algn="just"/>
            <a:r>
              <a:rPr lang="it-IT" sz="1600" dirty="0">
                <a:latin typeface="Calibri" pitchFamily="34" charset="0"/>
                <a:cs typeface="Calibri" pitchFamily="34" charset="0"/>
              </a:rPr>
              <a:t>Il cibo e l’amore per la cucina sono i co-protagonisti di questo celebre romanzo di Banana Yoshimoto e che accompagnano Mikage in un percorso di rinascita e consapevolezza.</a:t>
            </a:r>
          </a:p>
          <a:p>
            <a:pPr algn="just"/>
            <a:r>
              <a:rPr lang="it-IT" sz="1600" dirty="0">
                <a:latin typeface="Calibri" pitchFamily="34" charset="0"/>
                <a:cs typeface="Calibri" pitchFamily="34" charset="0"/>
              </a:rPr>
              <a:t>Il romanzo è diviso in due parti: Kitchen e Plenilunio (Kitchen 2). Il titolo del romanzo rimarca la vera e propria ossessione della protagonista per la cucina. </a:t>
            </a:r>
          </a:p>
        </p:txBody>
      </p:sp>
      <p:pic>
        <p:nvPicPr>
          <p:cNvPr id="67586" name="Picture 2" descr="Kitchen - Banana Yoshimoto - Recensioni di QLibri"/>
          <p:cNvPicPr>
            <a:picLocks noChangeAspect="1" noChangeArrowheads="1"/>
          </p:cNvPicPr>
          <p:nvPr/>
        </p:nvPicPr>
        <p:blipFill>
          <a:blip r:embed="rId3"/>
          <a:srcRect/>
          <a:stretch>
            <a:fillRect/>
          </a:stretch>
        </p:blipFill>
        <p:spPr bwMode="auto">
          <a:xfrm>
            <a:off x="6372200" y="674177"/>
            <a:ext cx="2034196" cy="317334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0" name="Rettangolo 9"/>
          <p:cNvSpPr/>
          <p:nvPr/>
        </p:nvSpPr>
        <p:spPr>
          <a:xfrm>
            <a:off x="217786" y="1248311"/>
            <a:ext cx="4786262" cy="1015663"/>
          </a:xfrm>
          <a:prstGeom prst="rect">
            <a:avLst/>
          </a:prstGeom>
        </p:spPr>
        <p:txBody>
          <a:bodyPr wrap="square">
            <a:spAutoFit/>
          </a:bodyPr>
          <a:lstStyle/>
          <a:p>
            <a:r>
              <a:rPr lang="it-IT" sz="2000" i="1" dirty="0">
                <a:latin typeface="Brush Script MT" panose="03060802040406070304" pitchFamily="66" charset="0"/>
                <a:cs typeface="Calibri" panose="020F0502020204030204" pitchFamily="34" charset="0"/>
              </a:rPr>
              <a:t>Non c'è posto al mondo che io ami più della cucina. Non importa dove si trovi, com'è fatta: purché sia una cucina, un posto dove si fa da mangiare, io sto bene</a:t>
            </a:r>
          </a:p>
        </p:txBody>
      </p:sp>
      <p:sp>
        <p:nvSpPr>
          <p:cNvPr id="2" name="CasellaDiTesto 1">
            <a:extLst>
              <a:ext uri="{FF2B5EF4-FFF2-40B4-BE49-F238E27FC236}">
                <a16:creationId xmlns:a16="http://schemas.microsoft.com/office/drawing/2014/main" xmlns="" id="{B5670C4C-6C79-41DB-A89F-E73B15913F40}"/>
              </a:ext>
            </a:extLst>
          </p:cNvPr>
          <p:cNvSpPr txBox="1"/>
          <p:nvPr/>
        </p:nvSpPr>
        <p:spPr>
          <a:xfrm>
            <a:off x="2987824" y="267494"/>
            <a:ext cx="3528392" cy="800219"/>
          </a:xfrm>
          <a:prstGeom prst="rect">
            <a:avLst/>
          </a:prstGeom>
          <a:noFill/>
        </p:spPr>
        <p:txBody>
          <a:bodyPr wrap="square" rtlCol="0">
            <a:spAutoFit/>
          </a:bodyPr>
          <a:lstStyle/>
          <a:p>
            <a:r>
              <a:rPr lang="it-IT" dirty="0">
                <a:latin typeface="Arial Black" panose="020B0A04020102020204" pitchFamily="34" charset="0"/>
              </a:rPr>
              <a:t>da</a:t>
            </a:r>
            <a:r>
              <a:rPr lang="it-IT" dirty="0"/>
              <a:t>           </a:t>
            </a:r>
            <a:r>
              <a:rPr lang="it-IT" sz="4600" dirty="0">
                <a:solidFill>
                  <a:schemeClr val="tx1"/>
                </a:solidFill>
                <a:latin typeface="Satisfy"/>
                <a:sym typeface="Satisfy"/>
              </a:rPr>
              <a:t>Kitchen</a:t>
            </a:r>
            <a:endParaRPr lang="it-IT" sz="4600" dirty="0">
              <a:solidFill>
                <a:schemeClr val="lt2"/>
              </a:solidFill>
              <a:latin typeface="Satisfy"/>
              <a:sym typeface="Satisfy"/>
            </a:endParaRPr>
          </a:p>
        </p:txBody>
      </p:sp>
      <p:pic>
        <p:nvPicPr>
          <p:cNvPr id="3" name="Immagine 2">
            <a:extLst>
              <a:ext uri="{FF2B5EF4-FFF2-40B4-BE49-F238E27FC236}">
                <a16:creationId xmlns:a16="http://schemas.microsoft.com/office/drawing/2014/main" xmlns="" id="{7A54C9F8-818B-4BDE-9F8D-06289504232A}"/>
              </a:ext>
            </a:extLst>
          </p:cNvPr>
          <p:cNvPicPr>
            <a:picLocks noChangeAspect="1"/>
          </p:cNvPicPr>
          <p:nvPr/>
        </p:nvPicPr>
        <p:blipFill>
          <a:blip r:embed="rId3"/>
          <a:stretch>
            <a:fillRect/>
          </a:stretch>
        </p:blipFill>
        <p:spPr>
          <a:xfrm>
            <a:off x="6228184" y="987574"/>
            <a:ext cx="2736304" cy="2767597"/>
          </a:xfrm>
          <a:prstGeom prst="rect">
            <a:avLst/>
          </a:prstGeom>
        </p:spPr>
      </p:pic>
      <p:sp>
        <p:nvSpPr>
          <p:cNvPr id="4" name="CasellaDiTesto 3">
            <a:extLst>
              <a:ext uri="{FF2B5EF4-FFF2-40B4-BE49-F238E27FC236}">
                <a16:creationId xmlns:a16="http://schemas.microsoft.com/office/drawing/2014/main" xmlns="" id="{F3D45594-250C-46FE-84F1-A84B4673A383}"/>
              </a:ext>
            </a:extLst>
          </p:cNvPr>
          <p:cNvSpPr txBox="1"/>
          <p:nvPr/>
        </p:nvSpPr>
        <p:spPr>
          <a:xfrm>
            <a:off x="1259632" y="2211710"/>
            <a:ext cx="4896544" cy="1938992"/>
          </a:xfrm>
          <a:prstGeom prst="rect">
            <a:avLst/>
          </a:prstGeom>
          <a:noFill/>
        </p:spPr>
        <p:txBody>
          <a:bodyPr wrap="square" rtlCol="0">
            <a:spAutoFit/>
          </a:bodyPr>
          <a:lstStyle/>
          <a:p>
            <a:pPr algn="just"/>
            <a:endParaRPr lang="it-IT" sz="2000" i="1" dirty="0">
              <a:latin typeface="Brush Script MT" panose="03060802040406070304" pitchFamily="66" charset="0"/>
              <a:cs typeface="Calibri" panose="020F0502020204030204" pitchFamily="34" charset="0"/>
            </a:endParaRPr>
          </a:p>
          <a:p>
            <a:pPr algn="just"/>
            <a:r>
              <a:rPr lang="it-IT" sz="2000" i="1" dirty="0">
                <a:latin typeface="Brush Script MT" panose="03060802040406070304" pitchFamily="66" charset="0"/>
                <a:cs typeface="Calibri" panose="020F0502020204030204" pitchFamily="34" charset="0"/>
              </a:rPr>
              <a:t>Penso che quando verrà il momento di morire, vorrei che fosse in cucina. Che io mi trovi da sola in un posto freddo, o al caldo insieme a qualcuno, mi piacerebbe poterlo affrontare senza paura.</a:t>
            </a:r>
          </a:p>
          <a:p>
            <a:pPr algn="just"/>
            <a:r>
              <a:rPr lang="it-IT" sz="2000" i="1" dirty="0">
                <a:latin typeface="Brush Script MT" panose="03060802040406070304" pitchFamily="66" charset="0"/>
                <a:cs typeface="Calibri" panose="020F0502020204030204" pitchFamily="34" charset="0"/>
              </a:rPr>
              <a:t>Magari fosse in cucina!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1A21AFC7-72D6-4BB5-B797-676A3CC2D6F5}"/>
              </a:ext>
            </a:extLst>
          </p:cNvPr>
          <p:cNvSpPr>
            <a:spLocks noGrp="1"/>
          </p:cNvSpPr>
          <p:nvPr>
            <p:ph type="ctrTitle"/>
          </p:nvPr>
        </p:nvSpPr>
        <p:spPr/>
        <p:txBody>
          <a:bodyPr/>
          <a:lstStyle/>
          <a:p>
            <a:r>
              <a:rPr lang="it-IT" dirty="0"/>
              <a:t>Ricette in francese</a:t>
            </a:r>
          </a:p>
        </p:txBody>
      </p:sp>
    </p:spTree>
    <p:extLst>
      <p:ext uri="{BB962C8B-B14F-4D97-AF65-F5344CB8AC3E}">
        <p14:creationId xmlns:p14="http://schemas.microsoft.com/office/powerpoint/2010/main" xmlns="" val="117840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BDFD1ED3-451A-47B1-BC57-601B304E1A9A}"/>
              </a:ext>
            </a:extLst>
          </p:cNvPr>
          <p:cNvSpPr>
            <a:spLocks noGrp="1"/>
          </p:cNvSpPr>
          <p:nvPr>
            <p:ph type="title"/>
          </p:nvPr>
        </p:nvSpPr>
        <p:spPr/>
        <p:txBody>
          <a:bodyPr/>
          <a:lstStyle/>
          <a:p>
            <a:r>
              <a:rPr lang="it-IT" dirty="0">
                <a:solidFill>
                  <a:schemeClr val="tx1"/>
                </a:solidFill>
              </a:rPr>
              <a:t>Omelette </a:t>
            </a:r>
          </a:p>
        </p:txBody>
      </p:sp>
      <p:sp>
        <p:nvSpPr>
          <p:cNvPr id="5" name="Segnaposto testo 4">
            <a:extLst>
              <a:ext uri="{FF2B5EF4-FFF2-40B4-BE49-F238E27FC236}">
                <a16:creationId xmlns:a16="http://schemas.microsoft.com/office/drawing/2014/main" xmlns="" id="{E5745469-192F-4F04-9749-F62C05D748EB}"/>
              </a:ext>
            </a:extLst>
          </p:cNvPr>
          <p:cNvSpPr>
            <a:spLocks noGrp="1"/>
          </p:cNvSpPr>
          <p:nvPr>
            <p:ph type="body" idx="1"/>
          </p:nvPr>
        </p:nvSpPr>
        <p:spPr>
          <a:xfrm>
            <a:off x="3491880" y="1464845"/>
            <a:ext cx="2741511" cy="3872102"/>
          </a:xfrm>
        </p:spPr>
        <p:txBody>
          <a:bodyPr/>
          <a:lstStyle/>
          <a:p>
            <a:pPr marL="76200" indent="0" rtl="0">
              <a:spcBef>
                <a:spcPts val="0"/>
              </a:spcBef>
              <a:spcAft>
                <a:spcPts val="1200"/>
              </a:spcAft>
              <a:buNone/>
            </a:pPr>
            <a:r>
              <a:rPr lang="it-IT" sz="2000" b="0" dirty="0">
                <a:solidFill>
                  <a:srgbClr val="FF0000"/>
                </a:solidFill>
                <a:effectLst/>
                <a:latin typeface="Calibri" panose="020F0502020204030204" pitchFamily="34" charset="0"/>
                <a:cs typeface="Calibri" panose="020F0502020204030204" pitchFamily="34" charset="0"/>
              </a:rPr>
              <a:t>Ingrédients:</a:t>
            </a:r>
            <a:r>
              <a:rPr lang="it-IT" sz="1800" b="0" dirty="0">
                <a:solidFill>
                  <a:schemeClr val="tx1"/>
                </a:solidFill>
                <a:effectLst/>
                <a:latin typeface="Calibri" panose="020F0502020204030204" pitchFamily="34" charset="0"/>
                <a:cs typeface="Calibri" panose="020F0502020204030204" pitchFamily="34" charset="0"/>
              </a:rPr>
              <a:t>	                </a:t>
            </a:r>
            <a:r>
              <a:rPr lang="it-IT" sz="1800" dirty="0">
                <a:solidFill>
                  <a:schemeClr val="tx1"/>
                </a:solidFill>
                <a:latin typeface="Calibri" panose="020F0502020204030204" pitchFamily="34" charset="0"/>
                <a:cs typeface="Calibri" panose="020F0502020204030204" pitchFamily="34" charset="0"/>
              </a:rPr>
              <a:t>2 oeufs grandes	              Huile d’olive                                   sel fin                                              30 grammes de lait</a:t>
            </a:r>
          </a:p>
        </p:txBody>
      </p:sp>
      <p:pic>
        <p:nvPicPr>
          <p:cNvPr id="1026" name="Picture 2">
            <a:extLst>
              <a:ext uri="{FF2B5EF4-FFF2-40B4-BE49-F238E27FC236}">
                <a16:creationId xmlns:a16="http://schemas.microsoft.com/office/drawing/2014/main" xmlns="" id="{66C5144D-7A76-4CC8-BFAE-8977964893F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927500"/>
            <a:ext cx="2627461" cy="2482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CasellaDiTesto 1">
            <a:extLst>
              <a:ext uri="{FF2B5EF4-FFF2-40B4-BE49-F238E27FC236}">
                <a16:creationId xmlns:a16="http://schemas.microsoft.com/office/drawing/2014/main" xmlns="" id="{2B718C8F-7F6A-4918-94FA-D31EFF901775}"/>
              </a:ext>
            </a:extLst>
          </p:cNvPr>
          <p:cNvSpPr txBox="1"/>
          <p:nvPr/>
        </p:nvSpPr>
        <p:spPr>
          <a:xfrm>
            <a:off x="5724128" y="1433715"/>
            <a:ext cx="3203525" cy="1785104"/>
          </a:xfrm>
          <a:prstGeom prst="rect">
            <a:avLst/>
          </a:prstGeom>
          <a:noFill/>
        </p:spPr>
        <p:txBody>
          <a:bodyPr wrap="square" rtlCol="0">
            <a:spAutoFit/>
          </a:bodyPr>
          <a:lstStyle/>
          <a:p>
            <a:pPr marL="76200"/>
            <a:r>
              <a:rPr lang="fr-FR" sz="2000" dirty="0">
                <a:solidFill>
                  <a:srgbClr val="FF0000"/>
                </a:solidFill>
                <a:latin typeface="Calibri" panose="020F0502020204030204" pitchFamily="34" charset="0"/>
                <a:cs typeface="Calibri" panose="020F0502020204030204" pitchFamily="34" charset="0"/>
              </a:rPr>
              <a:t>Préparation:</a:t>
            </a:r>
          </a:p>
          <a:p>
            <a:pPr marL="76200"/>
            <a:r>
              <a:rPr lang="fr-FR" sz="1800" dirty="0">
                <a:solidFill>
                  <a:schemeClr val="tx1"/>
                </a:solidFill>
                <a:latin typeface="Calibri" panose="020F0502020204030204" pitchFamily="34" charset="0"/>
                <a:cs typeface="Calibri" panose="020F0502020204030204" pitchFamily="34" charset="0"/>
              </a:rPr>
              <a:t>Battre les ingredients dans bol, chaffeur un pôele avec huile, verser toute en la pôele. Cuire lentement, plier l’omelette en demi-lune et servir</a:t>
            </a:r>
          </a:p>
        </p:txBody>
      </p:sp>
    </p:spTree>
    <p:extLst>
      <p:ext uri="{BB962C8B-B14F-4D97-AF65-F5344CB8AC3E}">
        <p14:creationId xmlns:p14="http://schemas.microsoft.com/office/powerpoint/2010/main" xmlns="" val="230706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E062A65B-B9BA-42D6-AB7B-9309DF72D5D5}"/>
              </a:ext>
            </a:extLst>
          </p:cNvPr>
          <p:cNvSpPr>
            <a:spLocks noGrp="1"/>
          </p:cNvSpPr>
          <p:nvPr>
            <p:ph type="title"/>
          </p:nvPr>
        </p:nvSpPr>
        <p:spPr/>
        <p:txBody>
          <a:bodyPr/>
          <a:lstStyle/>
          <a:p>
            <a:r>
              <a:rPr lang="it-IT" dirty="0"/>
              <a:t>Les crêpes</a:t>
            </a:r>
          </a:p>
        </p:txBody>
      </p:sp>
      <p:sp>
        <p:nvSpPr>
          <p:cNvPr id="7" name="Segnaposto testo 6">
            <a:extLst>
              <a:ext uri="{FF2B5EF4-FFF2-40B4-BE49-F238E27FC236}">
                <a16:creationId xmlns:a16="http://schemas.microsoft.com/office/drawing/2014/main" xmlns="" id="{3968EB33-C114-4504-83EF-6AE8ECA40D83}"/>
              </a:ext>
            </a:extLst>
          </p:cNvPr>
          <p:cNvSpPr>
            <a:spLocks noGrp="1"/>
          </p:cNvSpPr>
          <p:nvPr>
            <p:ph type="body" idx="1"/>
          </p:nvPr>
        </p:nvSpPr>
        <p:spPr>
          <a:xfrm>
            <a:off x="233628" y="1070092"/>
            <a:ext cx="3084636" cy="2664296"/>
          </a:xfrm>
        </p:spPr>
        <p:txBody>
          <a:bodyPr/>
          <a:lstStyle/>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                                                                                                                                              </a:t>
            </a:r>
            <a:endParaRPr lang="fr-FR" sz="1800" b="0" dirty="0">
              <a:solidFill>
                <a:schemeClr val="tx1"/>
              </a:solidFill>
              <a:effectLst/>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600" b="0" i="0" u="none" strike="noStrike" dirty="0">
                <a:solidFill>
                  <a:srgbClr val="FF0000"/>
                </a:solidFill>
                <a:effectLst/>
                <a:latin typeface="Calibri" panose="020F0502020204030204" pitchFamily="34" charset="0"/>
                <a:cs typeface="Calibri" panose="020F0502020204030204" pitchFamily="34" charset="0"/>
              </a:rPr>
              <a:t>Ingredients</a:t>
            </a:r>
            <a:r>
              <a:rPr lang="fr-FR" sz="1600" dirty="0">
                <a:solidFill>
                  <a:srgbClr val="FF0000"/>
                </a:solidFill>
                <a:latin typeface="Calibri" panose="020F0502020204030204" pitchFamily="34" charset="0"/>
                <a:cs typeface="Calibri" panose="020F0502020204030204" pitchFamily="34" charset="0"/>
              </a:rPr>
              <a:t>:</a:t>
            </a:r>
            <a:r>
              <a:rPr lang="fr-FR" sz="1600" b="0" i="0" u="none" strike="noStrike" dirty="0">
                <a:solidFill>
                  <a:srgbClr val="FF0000"/>
                </a:solidFill>
                <a:effectLst/>
                <a:latin typeface="Calibri" panose="020F0502020204030204" pitchFamily="34" charset="0"/>
                <a:cs typeface="Calibri" panose="020F0502020204030204" pitchFamily="34" charset="0"/>
              </a:rPr>
              <a:t>    </a:t>
            </a:r>
            <a:r>
              <a:rPr lang="fr-FR" sz="1400" b="0" i="0" u="none" strike="noStrike" dirty="0">
                <a:solidFill>
                  <a:schemeClr val="tx1"/>
                </a:solidFill>
                <a:effectLst/>
                <a:latin typeface="Calibri" panose="020F0502020204030204" pitchFamily="34" charset="0"/>
                <a:cs typeface="Calibri" panose="020F0502020204030204" pitchFamily="34" charset="0"/>
              </a:rPr>
              <a:t>                                        </a:t>
            </a: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250 grammes de farine</a:t>
            </a:r>
            <a:endParaRPr lang="fr-FR" sz="1800" dirty="0">
              <a:solidFill>
                <a:schemeClr val="tx1"/>
              </a:solidFill>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une cuillère à soupe de sucre semoule</a:t>
            </a:r>
            <a:endParaRPr lang="fr-FR" sz="1800" b="0" dirty="0">
              <a:solidFill>
                <a:schemeClr val="tx1"/>
              </a:solidFill>
              <a:effectLst/>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2 sachets de sucre vanillé </a:t>
            </a:r>
            <a:endParaRPr lang="fr-FR" sz="1800" b="0" dirty="0">
              <a:solidFill>
                <a:schemeClr val="tx1"/>
              </a:solidFill>
              <a:effectLst/>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une pincée de sel  </a:t>
            </a:r>
            <a:endParaRPr lang="fr-FR" sz="1400" dirty="0">
              <a:solidFill>
                <a:schemeClr val="tx1"/>
              </a:solidFill>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dirty="0">
                <a:solidFill>
                  <a:schemeClr val="tx1"/>
                </a:solidFill>
                <a:latin typeface="Calibri" panose="020F0502020204030204" pitchFamily="34" charset="0"/>
                <a:cs typeface="Calibri" panose="020F0502020204030204" pitchFamily="34" charset="0"/>
              </a:rPr>
              <a:t>3 cuillère à soupe d’huile</a:t>
            </a: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3 oeufs </a:t>
            </a:r>
            <a:endParaRPr lang="fr-FR" sz="1800" b="0" dirty="0">
              <a:solidFill>
                <a:schemeClr val="tx1"/>
              </a:solidFill>
              <a:effectLst/>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de beurre pour cuire</a:t>
            </a:r>
            <a:r>
              <a:rPr lang="fr-FR" sz="1400" dirty="0">
                <a:solidFill>
                  <a:schemeClr val="tx1"/>
                </a:solidFill>
                <a:latin typeface="Calibri" panose="020F0502020204030204" pitchFamily="34" charset="0"/>
                <a:cs typeface="Calibri" panose="020F0502020204030204" pitchFamily="34" charset="0"/>
              </a:rPr>
              <a:t> </a:t>
            </a:r>
            <a:endParaRPr lang="fr-FR" sz="1800" b="0" dirty="0">
              <a:solidFill>
                <a:schemeClr val="tx1"/>
              </a:solidFill>
              <a:effectLst/>
              <a:latin typeface="Calibri" panose="020F0502020204030204" pitchFamily="34" charset="0"/>
              <a:cs typeface="Calibri" panose="020F0502020204030204" pitchFamily="34" charset="0"/>
            </a:endParaRPr>
          </a:p>
          <a:p>
            <a:pPr marL="76200" indent="0" rtl="0">
              <a:spcBef>
                <a:spcPts val="0"/>
              </a:spcBef>
              <a:spcAft>
                <a:spcPts val="0"/>
              </a:spcAft>
              <a:buNone/>
            </a:pPr>
            <a:r>
              <a:rPr lang="fr-FR" sz="1400" b="0" i="0" u="none" strike="noStrike" dirty="0">
                <a:solidFill>
                  <a:schemeClr val="tx1"/>
                </a:solidFill>
                <a:effectLst/>
                <a:latin typeface="Calibri" panose="020F0502020204030204" pitchFamily="34" charset="0"/>
                <a:cs typeface="Calibri" panose="020F0502020204030204" pitchFamily="34" charset="0"/>
              </a:rPr>
              <a:t> ½ du lait</a:t>
            </a:r>
            <a:endParaRPr lang="fr-FR" sz="1800" b="0" dirty="0">
              <a:solidFill>
                <a:schemeClr val="tx1"/>
              </a:solidFill>
              <a:effectLst/>
              <a:latin typeface="Calibri" panose="020F0502020204030204" pitchFamily="34" charset="0"/>
              <a:cs typeface="Calibri" panose="020F0502020204030204" pitchFamily="34" charset="0"/>
            </a:endParaRPr>
          </a:p>
          <a:p>
            <a:pPr marL="76200" indent="0">
              <a:buNone/>
            </a:pPr>
            <a:r>
              <a:rPr lang="fr-FR" dirty="0"/>
              <a:t/>
            </a:r>
            <a:br>
              <a:rPr lang="fr-FR" dirty="0"/>
            </a:br>
            <a:endParaRPr lang="it-IT" dirty="0"/>
          </a:p>
        </p:txBody>
      </p:sp>
      <p:sp>
        <p:nvSpPr>
          <p:cNvPr id="4" name="Segnaposto numero diapositiva 3">
            <a:extLst>
              <a:ext uri="{FF2B5EF4-FFF2-40B4-BE49-F238E27FC236}">
                <a16:creationId xmlns:a16="http://schemas.microsoft.com/office/drawing/2014/main" xmlns="" id="{0435DE86-8CE0-49B4-A751-C4D10DACD8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24</a:t>
            </a:fld>
            <a:endParaRPr lang="it-IT" dirty="0"/>
          </a:p>
        </p:txBody>
      </p:sp>
      <p:pic>
        <p:nvPicPr>
          <p:cNvPr id="2" name="Immagine 1">
            <a:extLst>
              <a:ext uri="{FF2B5EF4-FFF2-40B4-BE49-F238E27FC236}">
                <a16:creationId xmlns:a16="http://schemas.microsoft.com/office/drawing/2014/main" xmlns="" id="{52E1412A-C887-47A2-A776-E4866279692D}"/>
              </a:ext>
            </a:extLst>
          </p:cNvPr>
          <p:cNvPicPr>
            <a:picLocks noChangeAspect="1"/>
          </p:cNvPicPr>
          <p:nvPr/>
        </p:nvPicPr>
        <p:blipFill>
          <a:blip r:embed="rId2"/>
          <a:stretch>
            <a:fillRect/>
          </a:stretch>
        </p:blipFill>
        <p:spPr>
          <a:xfrm>
            <a:off x="6832836" y="1472783"/>
            <a:ext cx="2311164" cy="2584210"/>
          </a:xfrm>
          <a:prstGeom prst="rect">
            <a:avLst/>
          </a:prstGeom>
        </p:spPr>
      </p:pic>
      <p:sp>
        <p:nvSpPr>
          <p:cNvPr id="3" name="CasellaDiTesto 2">
            <a:extLst>
              <a:ext uri="{FF2B5EF4-FFF2-40B4-BE49-F238E27FC236}">
                <a16:creationId xmlns:a16="http://schemas.microsoft.com/office/drawing/2014/main" xmlns="" id="{F5D97B59-C70A-4F48-8C0C-1EAE571D66B7}"/>
              </a:ext>
            </a:extLst>
          </p:cNvPr>
          <p:cNvSpPr txBox="1"/>
          <p:nvPr/>
        </p:nvSpPr>
        <p:spPr>
          <a:xfrm>
            <a:off x="3088020" y="1471276"/>
            <a:ext cx="3476799" cy="2523768"/>
          </a:xfrm>
          <a:prstGeom prst="rect">
            <a:avLst/>
          </a:prstGeom>
          <a:noFill/>
        </p:spPr>
        <p:txBody>
          <a:bodyPr wrap="square" rtlCol="0">
            <a:spAutoFit/>
          </a:bodyPr>
          <a:lstStyle/>
          <a:p>
            <a:r>
              <a:rPr lang="it-IT" sz="1600" dirty="0">
                <a:solidFill>
                  <a:srgbClr val="FF0000"/>
                </a:solidFill>
                <a:latin typeface="Calibri" panose="020F0502020204030204" pitchFamily="34" charset="0"/>
                <a:ea typeface="Bellota Text Light"/>
                <a:cs typeface="Calibri" panose="020F0502020204030204" pitchFamily="34" charset="0"/>
                <a:sym typeface="Bellota Text Light"/>
              </a:rPr>
              <a:t>Préparation de la pâte:</a:t>
            </a:r>
          </a:p>
          <a:p>
            <a:r>
              <a:rPr lang="it-IT" dirty="0">
                <a:solidFill>
                  <a:schemeClr val="tx1"/>
                </a:solidFill>
                <a:latin typeface="Calibri" panose="020F0502020204030204" pitchFamily="34" charset="0"/>
                <a:ea typeface="Bellota Text Light"/>
                <a:cs typeface="Calibri" panose="020F0502020204030204" pitchFamily="34" charset="0"/>
                <a:sym typeface="Bellota Text Light"/>
              </a:rPr>
              <a:t>Mélanger la farine avec le sucre semoule, le sucre vanillé et le sel. Incorporer ¼ de litre de lait, puis les trois oeufs battus dans un bol; et l’huile. Bien melanger, puis ajouter à nouveau ¼ de litre de lait.</a:t>
            </a:r>
          </a:p>
          <a:p>
            <a:endParaRPr lang="it-IT" dirty="0">
              <a:solidFill>
                <a:srgbClr val="FF0000"/>
              </a:solidFill>
              <a:latin typeface="Calibri" panose="020F0502020204030204" pitchFamily="34" charset="0"/>
              <a:ea typeface="Bellota Text Light"/>
              <a:cs typeface="Calibri" panose="020F0502020204030204" pitchFamily="34" charset="0"/>
              <a:sym typeface="Bellota Text Light"/>
            </a:endParaRPr>
          </a:p>
          <a:p>
            <a:r>
              <a:rPr lang="it-IT" sz="1600" dirty="0">
                <a:solidFill>
                  <a:srgbClr val="FF0000"/>
                </a:solidFill>
                <a:latin typeface="Calibri" panose="020F0502020204030204" pitchFamily="34" charset="0"/>
                <a:ea typeface="Bellota Text Light"/>
                <a:cs typeface="Calibri" panose="020F0502020204030204" pitchFamily="34" charset="0"/>
                <a:sym typeface="Bellota Text Light"/>
              </a:rPr>
              <a:t>Préparation des crêpes:</a:t>
            </a:r>
          </a:p>
          <a:p>
            <a:r>
              <a:rPr lang="it-IT" dirty="0">
                <a:solidFill>
                  <a:schemeClr val="tx1"/>
                </a:solidFill>
                <a:latin typeface="Calibri" panose="020F0502020204030204" pitchFamily="34" charset="0"/>
                <a:ea typeface="Bellota Text Light"/>
                <a:cs typeface="Calibri" panose="020F0502020204030204" pitchFamily="34" charset="0"/>
                <a:sym typeface="Bellota Text Light"/>
              </a:rPr>
              <a:t>Mélanger la farine dans un </a:t>
            </a:r>
            <a:r>
              <a:rPr lang="fr-FR" sz="1400" dirty="0">
                <a:solidFill>
                  <a:schemeClr val="tx1"/>
                </a:solidFill>
                <a:latin typeface="Calibri" panose="020F0502020204030204" pitchFamily="34" charset="0"/>
                <a:cs typeface="Calibri" panose="020F0502020204030204" pitchFamily="34" charset="0"/>
              </a:rPr>
              <a:t>pôele, ajouter un cuillérée de </a:t>
            </a:r>
            <a:r>
              <a:rPr lang="it-IT" dirty="0">
                <a:solidFill>
                  <a:schemeClr val="tx1"/>
                </a:solidFill>
                <a:latin typeface="Calibri" panose="020F0502020204030204" pitchFamily="34" charset="0"/>
                <a:ea typeface="Bellota Text Light"/>
                <a:cs typeface="Calibri" panose="020F0502020204030204" pitchFamily="34" charset="0"/>
                <a:sym typeface="Bellota Text Light"/>
              </a:rPr>
              <a:t>pâte à crêpe et faire cuire deux minutes par côté.</a:t>
            </a:r>
          </a:p>
        </p:txBody>
      </p:sp>
    </p:spTree>
    <p:extLst>
      <p:ext uri="{BB962C8B-B14F-4D97-AF65-F5344CB8AC3E}">
        <p14:creationId xmlns:p14="http://schemas.microsoft.com/office/powerpoint/2010/main" xmlns="" val="105974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9FA32BFD-8AF7-461D-A795-2740E9F47590}"/>
              </a:ext>
            </a:extLst>
          </p:cNvPr>
          <p:cNvSpPr>
            <a:spLocks noGrp="1"/>
          </p:cNvSpPr>
          <p:nvPr>
            <p:ph type="ctrTitle"/>
          </p:nvPr>
        </p:nvSpPr>
        <p:spPr>
          <a:xfrm>
            <a:off x="1871100" y="1411950"/>
            <a:ext cx="5401800" cy="1159800"/>
          </a:xfrm>
        </p:spPr>
        <p:txBody>
          <a:bodyPr/>
          <a:lstStyle/>
          <a:p>
            <a:r>
              <a:rPr lang="it-IT" dirty="0"/>
              <a:t>Ricette in inglese</a:t>
            </a:r>
          </a:p>
        </p:txBody>
      </p:sp>
      <p:sp>
        <p:nvSpPr>
          <p:cNvPr id="4" name="Segnaposto numero diapositiva 3">
            <a:extLst>
              <a:ext uri="{FF2B5EF4-FFF2-40B4-BE49-F238E27FC236}">
                <a16:creationId xmlns:a16="http://schemas.microsoft.com/office/drawing/2014/main" xmlns="" id="{2EFEECBC-26C0-4F71-9599-521B0581E13E}"/>
              </a:ext>
            </a:extLst>
          </p:cNvPr>
          <p:cNvSpPr>
            <a:spLocks noGrp="1"/>
          </p:cNvSpPr>
          <p:nvPr>
            <p:ph type="sldNum" idx="4294967295"/>
          </p:nvPr>
        </p:nvSpPr>
        <p:spPr>
          <a:xfrm>
            <a:off x="0" y="4465638"/>
            <a:ext cx="549275" cy="677862"/>
          </a:xfrm>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25</a:t>
            </a:fld>
            <a:endParaRPr lang="it-IT" dirty="0"/>
          </a:p>
        </p:txBody>
      </p:sp>
    </p:spTree>
    <p:extLst>
      <p:ext uri="{BB962C8B-B14F-4D97-AF65-F5344CB8AC3E}">
        <p14:creationId xmlns:p14="http://schemas.microsoft.com/office/powerpoint/2010/main" xmlns="" val="2890712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xmlns="" id="{EC038EBF-62DF-4F20-BD19-6416387CCF2F}"/>
              </a:ext>
            </a:extLst>
          </p:cNvPr>
          <p:cNvSpPr>
            <a:spLocks noGrp="1"/>
          </p:cNvSpPr>
          <p:nvPr>
            <p:ph type="body" idx="1"/>
          </p:nvPr>
        </p:nvSpPr>
        <p:spPr>
          <a:xfrm>
            <a:off x="96744" y="1164879"/>
            <a:ext cx="5721531" cy="2668260"/>
          </a:xfrm>
        </p:spPr>
        <p:txBody>
          <a:bodyPr/>
          <a:lstStyle/>
          <a:p>
            <a:pPr marL="76200" indent="0" algn="just">
              <a:buNone/>
            </a:pPr>
            <a:r>
              <a:rPr lang="en-US" sz="1400" dirty="0">
                <a:solidFill>
                  <a:schemeClr val="tx1"/>
                </a:solidFill>
                <a:latin typeface="Calibri" panose="020F0502020204030204" pitchFamily="34" charset="0"/>
                <a:cs typeface="Calibri" panose="020F0502020204030204" pitchFamily="34" charset="0"/>
              </a:rPr>
              <a:t>Samosa is a popular Indian appetizer and snack spread throughout central-southern Asia and around the Indian Ocean, in the Arabian peninsula, in the Horn of Africa, in eastern Africa (from Somalia to Mozambique), going back through the Arab culture to North Africa, Turkey, Greece and around the Black Sea.It generally consists in a triangular shell (sometimes also semilunar or tetrahedral) of flour dough (maida), fried or baked, stuffed mainly with potatoes but also with onions, peas, lentils, cheese, beef or chicken and various local spices such as chili pepper or coriander. The size and the consistency of the stuffing vary according to the culture or the country where samosa is prepared, although generally it is a triangle not bigger than ten centimeters. Samosas are often served with tamarind chutney or curd.</a:t>
            </a:r>
            <a:endParaRPr lang="it-IT" sz="1400" dirty="0">
              <a:solidFill>
                <a:schemeClr val="tx1"/>
              </a:solidFill>
              <a:latin typeface="Calibri" panose="020F0502020204030204" pitchFamily="34" charset="0"/>
              <a:cs typeface="Calibri" panose="020F0502020204030204" pitchFamily="34" charset="0"/>
            </a:endParaRPr>
          </a:p>
        </p:txBody>
      </p:sp>
      <p:sp>
        <p:nvSpPr>
          <p:cNvPr id="3" name="Segnaposto numero diapositiva 2">
            <a:extLst>
              <a:ext uri="{FF2B5EF4-FFF2-40B4-BE49-F238E27FC236}">
                <a16:creationId xmlns:a16="http://schemas.microsoft.com/office/drawing/2014/main" xmlns="" id="{87FEB8D7-78CA-41C7-ADC0-1C4FA3BBB1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26</a:t>
            </a:fld>
            <a:endParaRPr lang="it-IT" dirty="0"/>
          </a:p>
        </p:txBody>
      </p:sp>
      <p:sp>
        <p:nvSpPr>
          <p:cNvPr id="2" name="CasellaDiTesto 1">
            <a:extLst>
              <a:ext uri="{FF2B5EF4-FFF2-40B4-BE49-F238E27FC236}">
                <a16:creationId xmlns:a16="http://schemas.microsoft.com/office/drawing/2014/main" xmlns="" id="{B222C183-2B44-44C0-A6B5-A76676D02AF4}"/>
              </a:ext>
            </a:extLst>
          </p:cNvPr>
          <p:cNvSpPr txBox="1"/>
          <p:nvPr/>
        </p:nvSpPr>
        <p:spPr>
          <a:xfrm>
            <a:off x="3923928" y="370959"/>
            <a:ext cx="3672408" cy="584775"/>
          </a:xfrm>
          <a:prstGeom prst="rect">
            <a:avLst/>
          </a:prstGeom>
          <a:noFill/>
        </p:spPr>
        <p:txBody>
          <a:bodyPr wrap="square" rtlCol="0">
            <a:spAutoFit/>
          </a:bodyPr>
          <a:lstStyle/>
          <a:p>
            <a:r>
              <a:rPr lang="it-IT" sz="3200" dirty="0">
                <a:solidFill>
                  <a:schemeClr val="dk1"/>
                </a:solidFill>
                <a:latin typeface="Satisfy"/>
                <a:sym typeface="Satisfy"/>
              </a:rPr>
              <a:t>Samosa</a:t>
            </a:r>
          </a:p>
        </p:txBody>
      </p:sp>
      <p:pic>
        <p:nvPicPr>
          <p:cNvPr id="4" name="Immagine 3">
            <a:extLst>
              <a:ext uri="{FF2B5EF4-FFF2-40B4-BE49-F238E27FC236}">
                <a16:creationId xmlns:a16="http://schemas.microsoft.com/office/drawing/2014/main" xmlns="" id="{33F5F0A6-E879-44CD-BA3A-436D4FD2E331}"/>
              </a:ext>
            </a:extLst>
          </p:cNvPr>
          <p:cNvPicPr>
            <a:picLocks noChangeAspect="1"/>
          </p:cNvPicPr>
          <p:nvPr/>
        </p:nvPicPr>
        <p:blipFill>
          <a:blip r:embed="rId2"/>
          <a:stretch>
            <a:fillRect/>
          </a:stretch>
        </p:blipFill>
        <p:spPr>
          <a:xfrm>
            <a:off x="6156176" y="1180252"/>
            <a:ext cx="2857352" cy="2520280"/>
          </a:xfrm>
          <a:prstGeom prst="rect">
            <a:avLst/>
          </a:prstGeom>
        </p:spPr>
      </p:pic>
    </p:spTree>
    <p:extLst>
      <p:ext uri="{BB962C8B-B14F-4D97-AF65-F5344CB8AC3E}">
        <p14:creationId xmlns:p14="http://schemas.microsoft.com/office/powerpoint/2010/main" xmlns="" val="171083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Colazioni Europee</a:t>
            </a:r>
          </a:p>
        </p:txBody>
      </p:sp>
    </p:spTree>
    <p:extLst>
      <p:ext uri="{BB962C8B-B14F-4D97-AF65-F5344CB8AC3E}">
        <p14:creationId xmlns:p14="http://schemas.microsoft.com/office/powerpoint/2010/main" xmlns="" val="1413634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026" name="Picture 2" descr="Esploriamo l&amp;#39;Europa!">
            <a:extLst>
              <a:ext uri="{FF2B5EF4-FFF2-40B4-BE49-F238E27FC236}">
                <a16:creationId xmlns:a16="http://schemas.microsoft.com/office/drawing/2014/main" xmlns="" id="{E9E43C37-81DE-4CB5-A0EC-F16972B0AE7F}"/>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3548" t="18338" r="10583" b="12111"/>
          <a:stretch/>
        </p:blipFill>
        <p:spPr bwMode="auto">
          <a:xfrm>
            <a:off x="6050379" y="1039623"/>
            <a:ext cx="2785441" cy="2607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6" name="CasellaDiTesto 15">
            <a:extLst>
              <a:ext uri="{FF2B5EF4-FFF2-40B4-BE49-F238E27FC236}">
                <a16:creationId xmlns:a16="http://schemas.microsoft.com/office/drawing/2014/main" xmlns="" id="{EB4DD5C9-7A25-4090-AD10-68E1D8A2999C}"/>
              </a:ext>
            </a:extLst>
          </p:cNvPr>
          <p:cNvSpPr txBox="1"/>
          <p:nvPr/>
        </p:nvSpPr>
        <p:spPr>
          <a:xfrm>
            <a:off x="3491880" y="339502"/>
            <a:ext cx="5480933" cy="535531"/>
          </a:xfrm>
          <a:prstGeom prst="rect">
            <a:avLst/>
          </a:prstGeom>
          <a:noFill/>
        </p:spPr>
        <p:txBody>
          <a:bodyPr wrap="square">
            <a:spAutoFit/>
          </a:bodyPr>
          <a:lstStyle/>
          <a:p>
            <a:pPr defTabSz="685800">
              <a:lnSpc>
                <a:spcPct val="90000"/>
              </a:lnSpc>
              <a:spcBef>
                <a:spcPct val="0"/>
              </a:spcBef>
              <a:spcAft>
                <a:spcPts val="450"/>
              </a:spcAft>
              <a:buClrTx/>
            </a:pPr>
            <a:r>
              <a:rPr lang="en-US" sz="3200" b="1" kern="1200" dirty="0">
                <a:ln w="12700">
                  <a:solidFill>
                    <a:srgbClr val="44546A">
                      <a:lumMod val="75000"/>
                    </a:srgbClr>
                  </a:solidFill>
                  <a:prstDash val="solid"/>
                </a:ln>
                <a:solidFill>
                  <a:prstClr val="black"/>
                </a:solidFill>
                <a:latin typeface="Calibri" pitchFamily="34" charset="0"/>
                <a:ea typeface="+mn-ea"/>
                <a:cs typeface="Calibri" pitchFamily="34" charset="0"/>
              </a:rPr>
              <a:t>Introduzione</a:t>
            </a:r>
            <a:r>
              <a:rPr lang="en-US" sz="3200" b="1" kern="1200" dirty="0">
                <a:ln w="12700">
                  <a:solidFill>
                    <a:srgbClr val="44546A">
                      <a:lumMod val="75000"/>
                    </a:srgbClr>
                  </a:solidFill>
                  <a:prstDash val="solid"/>
                </a:ln>
                <a:solidFill>
                  <a:prstClr val="black"/>
                </a:solidFill>
                <a:effectLst>
                  <a:outerShdw dist="38100" dir="2640000" algn="bl" rotWithShape="0">
                    <a:srgbClr val="44546A">
                      <a:lumMod val="75000"/>
                    </a:srgbClr>
                  </a:outerShdw>
                </a:effectLst>
                <a:latin typeface="Calibri Light"/>
                <a:ea typeface="+mn-ea"/>
                <a:cs typeface="+mn-cs"/>
              </a:rPr>
              <a:t> </a:t>
            </a:r>
          </a:p>
        </p:txBody>
      </p:sp>
      <p:sp>
        <p:nvSpPr>
          <p:cNvPr id="20" name="CasellaDiTesto 19">
            <a:extLst>
              <a:ext uri="{FF2B5EF4-FFF2-40B4-BE49-F238E27FC236}">
                <a16:creationId xmlns:a16="http://schemas.microsoft.com/office/drawing/2014/main" xmlns="" id="{C402DFDA-F48B-40EB-A3EE-1D682DE0EE23}"/>
              </a:ext>
            </a:extLst>
          </p:cNvPr>
          <p:cNvSpPr txBox="1"/>
          <p:nvPr/>
        </p:nvSpPr>
        <p:spPr>
          <a:xfrm>
            <a:off x="186979" y="1181292"/>
            <a:ext cx="5520138"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kern="1200" dirty="0">
                <a:solidFill>
                  <a:prstClr val="black"/>
                </a:solidFill>
                <a:latin typeface="Calibri"/>
                <a:ea typeface="+mn-ea"/>
                <a:cs typeface="+mn-cs"/>
              </a:rPr>
              <a:t>Il termine italiano deriva dal latino collatiòne, a sua volta da </a:t>
            </a:r>
            <a:r>
              <a:rPr lang="it-IT" i="1" kern="1200" dirty="0">
                <a:solidFill>
                  <a:prstClr val="black"/>
                </a:solidFill>
                <a:latin typeface="Calibri"/>
                <a:ea typeface="+mn-ea"/>
                <a:cs typeface="+mn-cs"/>
              </a:rPr>
              <a:t>collàtus</a:t>
            </a:r>
            <a:r>
              <a:rPr lang="it-IT" kern="1200" dirty="0">
                <a:solidFill>
                  <a:prstClr val="black"/>
                </a:solidFill>
                <a:latin typeface="Calibri"/>
                <a:ea typeface="+mn-ea"/>
                <a:cs typeface="+mn-cs"/>
              </a:rPr>
              <a:t>, participio passato di </a:t>
            </a:r>
            <a:r>
              <a:rPr lang="it-IT" i="1" kern="1200" dirty="0">
                <a:solidFill>
                  <a:prstClr val="black"/>
                </a:solidFill>
                <a:latin typeface="Calibri"/>
                <a:ea typeface="+mn-ea"/>
                <a:cs typeface="+mn-cs"/>
              </a:rPr>
              <a:t>cònfero</a:t>
            </a:r>
            <a:r>
              <a:rPr lang="it-IT" kern="1200" dirty="0">
                <a:solidFill>
                  <a:prstClr val="black"/>
                </a:solidFill>
                <a:latin typeface="Calibri"/>
                <a:ea typeface="+mn-ea"/>
                <a:cs typeface="+mn-cs"/>
              </a:rPr>
              <a:t>, cioè "contribuire" ,"conferire", inteso come riunirsi insieme per conversare durante il pasto e dove «ognuno dei commensali metteva (cioè conferiva) la parte sua». L'antica colazione tradizionale italiana era basata su cibi poveri, come pane e latte, a volte marmellate o miele, torte o dolci tipici di ogni territorio. L'alimentazione varia a seconda dei luoghi del mondo cambia anche il tradizionale pasto del mattino. Gli studi più recenti sull'alimentazione lo considerano il pasto più importante della giornata in merito alla salute e al benessere fisico, poiché il primo consumato dopo ore di digiuno durante il sonno, e strettamente legato al metabolismo. L'attuale colazione italiana è di solito costituita da cibi dolci, quali biscotti, fette biscottate, cornetti, pane o panificati con cioccolata o marmellata, yogurt, cereali da colazione, paste, pasticcini, torte, crostate e/o altri dolci tipici per ogni territorio, accompagnati da caffè e/o latte, cappuccino o tè.</a:t>
            </a:r>
            <a:endParaRPr lang="en-US" kern="1200" dirty="0">
              <a:solidFill>
                <a:prstClr val="black"/>
              </a:solidFill>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2" name="CasellaDiTesto 21">
            <a:extLst>
              <a:ext uri="{FF2B5EF4-FFF2-40B4-BE49-F238E27FC236}">
                <a16:creationId xmlns:a16="http://schemas.microsoft.com/office/drawing/2014/main" xmlns="" id="{F5C3A8AF-91EA-49E7-AE0A-56E59E9D2C96}"/>
              </a:ext>
            </a:extLst>
          </p:cNvPr>
          <p:cNvSpPr txBox="1"/>
          <p:nvPr/>
        </p:nvSpPr>
        <p:spPr>
          <a:xfrm>
            <a:off x="2277140" y="304315"/>
            <a:ext cx="4589720" cy="535531"/>
          </a:xfrm>
          <a:prstGeom prst="rect">
            <a:avLst/>
          </a:prstGeom>
          <a:noFill/>
        </p:spPr>
        <p:txBody>
          <a:bodyPr wrap="square">
            <a:spAutoFit/>
          </a:bodyPr>
          <a:lstStyle/>
          <a:p>
            <a:pPr algn="ctr" defTabSz="685800">
              <a:lnSpc>
                <a:spcPct val="90000"/>
              </a:lnSpc>
              <a:spcBef>
                <a:spcPct val="0"/>
              </a:spcBef>
              <a:spcAft>
                <a:spcPts val="450"/>
              </a:spcAft>
              <a:buClrTx/>
            </a:pPr>
            <a:r>
              <a:rPr lang="en-US" sz="3200" b="1" kern="1200" dirty="0">
                <a:ln w="12700">
                  <a:solidFill>
                    <a:srgbClr val="44546A">
                      <a:lumMod val="75000"/>
                    </a:srgbClr>
                  </a:solidFill>
                  <a:prstDash val="solid"/>
                </a:ln>
                <a:solidFill>
                  <a:prstClr val="black"/>
                </a:solidFill>
                <a:latin typeface="Calibri" pitchFamily="34" charset="0"/>
                <a:ea typeface="+mn-ea"/>
                <a:cs typeface="Calibri" pitchFamily="34" charset="0"/>
              </a:rPr>
              <a:t>DIVERSE</a:t>
            </a:r>
            <a:r>
              <a:rPr lang="en-US" sz="3200" b="1" kern="1200" dirty="0">
                <a:ln w="12700">
                  <a:solidFill>
                    <a:srgbClr val="44546A">
                      <a:lumMod val="75000"/>
                    </a:srgbClr>
                  </a:solidFill>
                  <a:prstDash val="solid"/>
                </a:ln>
                <a:solidFill>
                  <a:prstClr val="black"/>
                </a:solidFill>
                <a:effectLst>
                  <a:outerShdw dist="38100" dir="2640000" algn="bl" rotWithShape="0">
                    <a:srgbClr val="44546A">
                      <a:lumMod val="75000"/>
                    </a:srgbClr>
                  </a:outerShdw>
                </a:effectLst>
                <a:latin typeface="Calibri" pitchFamily="34" charset="0"/>
                <a:ea typeface="+mn-ea"/>
                <a:cs typeface="Calibri" pitchFamily="34" charset="0"/>
              </a:rPr>
              <a:t> </a:t>
            </a:r>
            <a:r>
              <a:rPr lang="en-US" sz="3200" b="1" kern="1200" dirty="0">
                <a:ln w="12700">
                  <a:solidFill>
                    <a:srgbClr val="44546A">
                      <a:lumMod val="75000"/>
                    </a:srgbClr>
                  </a:solidFill>
                  <a:prstDash val="solid"/>
                </a:ln>
                <a:solidFill>
                  <a:prstClr val="black"/>
                </a:solidFill>
                <a:latin typeface="Calibri" pitchFamily="34" charset="0"/>
                <a:ea typeface="+mn-ea"/>
                <a:cs typeface="Calibri" pitchFamily="34" charset="0"/>
              </a:rPr>
              <a:t>TRADIZIONI</a:t>
            </a:r>
          </a:p>
        </p:txBody>
      </p:sp>
      <p:sp>
        <p:nvSpPr>
          <p:cNvPr id="24" name="CasellaDiTesto 23">
            <a:extLst>
              <a:ext uri="{FF2B5EF4-FFF2-40B4-BE49-F238E27FC236}">
                <a16:creationId xmlns:a16="http://schemas.microsoft.com/office/drawing/2014/main" xmlns="" id="{74888E4F-A855-4353-934F-6A9036639B07}"/>
              </a:ext>
            </a:extLst>
          </p:cNvPr>
          <p:cNvSpPr txBox="1"/>
          <p:nvPr/>
        </p:nvSpPr>
        <p:spPr>
          <a:xfrm>
            <a:off x="158491" y="1429963"/>
            <a:ext cx="5224130" cy="2377574"/>
          </a:xfrm>
          <a:prstGeom prst="rect">
            <a:avLst/>
          </a:prstGeom>
          <a:noFill/>
        </p:spPr>
        <p:txBody>
          <a:bodyPr wrap="square">
            <a:spAutoFit/>
          </a:bodyPr>
          <a:lstStyle/>
          <a:p>
            <a:pPr algn="just" defTabSz="685800" fontAlgn="base">
              <a:lnSpc>
                <a:spcPct val="90000"/>
              </a:lnSpc>
              <a:spcAft>
                <a:spcPts val="450"/>
              </a:spcAft>
              <a:buClrTx/>
            </a:pPr>
            <a:r>
              <a:rPr lang="en-US" sz="1500" kern="1200" dirty="0">
                <a:solidFill>
                  <a:prstClr val="black"/>
                </a:solidFill>
                <a:latin typeface="Calibri"/>
              </a:rPr>
              <a:t>Vediamo di capire quali sono le abitudini alimentari più salutari a spasso per l’Europa, a partire dalla colazione. Prima di iniziare questo viaggio alla ricerca della miglior colazione europea, occorre fare una precisazione. In molti Paesi la spremuta d’arancia va per la maggiore ed è considerata generalmente la bevanda mattutina migliore che ci sia. Va detto che dividendo il succo dalle fibre, quello che si ottiene è una bevanda ricca di zuccheri al sapore di arancia. L’eccesso di zuccheri alza i livelli di glicemia e contribuisce all’insorgere di infiammazioni. Sarebbe preferibile consumare l’arancia intera in modo tale da rallentare l’assorbimento.</a:t>
            </a:r>
          </a:p>
        </p:txBody>
      </p:sp>
      <p:pic>
        <p:nvPicPr>
          <p:cNvPr id="2" name="Picture 2" descr="Spremute d'arancia, i consigli per un carico di vitamina C - Blog.TheFork.IT">
            <a:extLst>
              <a:ext uri="{FF2B5EF4-FFF2-40B4-BE49-F238E27FC236}">
                <a16:creationId xmlns:a16="http://schemas.microsoft.com/office/drawing/2014/main" xmlns="" id="{0D1106A4-377E-47D2-8E3D-DF6C3E56704E}"/>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000"/>
          <a:stretch/>
        </p:blipFill>
        <p:spPr bwMode="auto">
          <a:xfrm>
            <a:off x="6084168" y="1347614"/>
            <a:ext cx="2664296" cy="2325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87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57356" y="1357304"/>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dirty="0">
              <a:solidFill>
                <a:schemeClr val="accent4"/>
              </a:solidFill>
            </a:endParaRPr>
          </a:p>
          <a:p>
            <a:pPr marL="0" lvl="0" indent="0" algn="ctr" rtl="0">
              <a:spcBef>
                <a:spcPts val="0"/>
              </a:spcBef>
              <a:spcAft>
                <a:spcPts val="0"/>
              </a:spcAft>
              <a:buNone/>
            </a:pPr>
            <a:r>
              <a:rPr lang="en" dirty="0"/>
              <a:t>La</a:t>
            </a:r>
            <a:br>
              <a:rPr lang="en" dirty="0"/>
            </a:br>
            <a:r>
              <a:rPr lang="en" dirty="0"/>
              <a:t> Piramide Alimentare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a:stretch>
        </a:blipFill>
        <a:effectLst/>
      </p:bgPr>
    </p:bg>
    <p:spTree>
      <p:nvGrpSpPr>
        <p:cNvPr id="1" name="Shape 141"/>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DA33F7E8-F5BD-4E87-9EF6-EA94218F67B3}"/>
              </a:ext>
            </a:extLst>
          </p:cNvPr>
          <p:cNvSpPr txBox="1"/>
          <p:nvPr/>
        </p:nvSpPr>
        <p:spPr>
          <a:xfrm>
            <a:off x="149544" y="339501"/>
            <a:ext cx="2835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2400" b="1" strike="noStrike" kern="0" cap="none" spc="0" normalizeH="0" baseline="0" noProof="0" dirty="0">
                <a:ln>
                  <a:noFill/>
                </a:ln>
                <a:solidFill>
                  <a:srgbClr val="000000"/>
                </a:solidFill>
                <a:uLnTx/>
                <a:uFillTx/>
                <a:latin typeface="Calibri" pitchFamily="34" charset="0"/>
                <a:cs typeface="Calibri" pitchFamily="34" charset="0"/>
                <a:sym typeface="Arial"/>
              </a:rPr>
              <a:t>Colazione alla greca</a:t>
            </a:r>
          </a:p>
        </p:txBody>
      </p:sp>
      <p:sp>
        <p:nvSpPr>
          <p:cNvPr id="7" name="CasellaDiTesto 6">
            <a:extLst>
              <a:ext uri="{FF2B5EF4-FFF2-40B4-BE49-F238E27FC236}">
                <a16:creationId xmlns:a16="http://schemas.microsoft.com/office/drawing/2014/main" xmlns="" id="{351124AB-CCE5-4EF5-AEEE-C4CA8F322B67}"/>
              </a:ext>
            </a:extLst>
          </p:cNvPr>
          <p:cNvSpPr txBox="1"/>
          <p:nvPr/>
        </p:nvSpPr>
        <p:spPr>
          <a:xfrm>
            <a:off x="0" y="877215"/>
            <a:ext cx="2808312" cy="4462760"/>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Quando parliamo di Grecia si pensa subito allo yogurt a volte associato alla frutta. Lo stesso vale per il formaggio, la feta ad esser precisi, ma nessuna di queste opzioni è davvero consumata per colazione   dai greci. Di solito si </a:t>
            </a:r>
            <a:r>
              <a:rPr lang="it-IT" sz="1500" kern="1200" dirty="0">
                <a:solidFill>
                  <a:srgbClr val="1F1111"/>
                </a:solidFill>
                <a:latin typeface="Calibri" pitchFamily="34" charset="0"/>
                <a:ea typeface="+mn-ea"/>
                <a:cs typeface="Calibri" pitchFamily="34" charset="0"/>
              </a:rPr>
              <a:t>beve il </a:t>
            </a: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caffè insieme a una pasta </a:t>
            </a:r>
            <a:r>
              <a:rPr lang="it-IT" sz="1500" kern="1200" dirty="0">
                <a:solidFill>
                  <a:srgbClr val="1F1111"/>
                </a:solidFill>
                <a:latin typeface="Calibri" pitchFamily="34" charset="0"/>
                <a:ea typeface="+mn-ea"/>
                <a:cs typeface="Calibri" pitchFamily="34" charset="0"/>
              </a:rPr>
              <a:t>e</a:t>
            </a: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 della frutta. Ma la colazione tipica greca è a base di pita(un tipo di pane), spanakopita (tort</a:t>
            </a:r>
            <a:r>
              <a:rPr lang="it-IT" sz="1500" kern="1200" dirty="0">
                <a:solidFill>
                  <a:srgbClr val="1F1111"/>
                </a:solidFill>
                <a:latin typeface="Calibri" pitchFamily="34" charset="0"/>
                <a:ea typeface="+mn-ea"/>
                <a:cs typeface="Calibri" pitchFamily="34" charset="0"/>
              </a:rPr>
              <a:t>a salata agli spinaci)</a:t>
            </a: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 e caffè freddo,</a:t>
            </a:r>
            <a:r>
              <a:rPr kumimoji="0" lang="it-IT" sz="1500" b="0" i="0" u="none" strike="noStrike" kern="1200" cap="none" spc="0" normalizeH="0" noProof="0" dirty="0">
                <a:ln>
                  <a:noFill/>
                </a:ln>
                <a:solidFill>
                  <a:srgbClr val="1F1111"/>
                </a:solidFill>
                <a:effectLst/>
                <a:uLnTx/>
                <a:uFillTx/>
                <a:latin typeface="Calibri" pitchFamily="34" charset="0"/>
                <a:ea typeface="+mn-ea"/>
                <a:cs typeface="Calibri" pitchFamily="34" charset="0"/>
                <a:sym typeface="Arial"/>
              </a:rPr>
              <a:t> </a:t>
            </a: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GreeceCaffè</a:t>
            </a:r>
            <a:r>
              <a:rPr lang="it-IT" sz="1500" kern="1200" dirty="0">
                <a:solidFill>
                  <a:srgbClr val="1F1111"/>
                </a:solidFill>
                <a:latin typeface="Calibri" pitchFamily="34" charset="0"/>
                <a:ea typeface="+mn-ea"/>
                <a:cs typeface="Calibri" pitchFamily="34" charset="0"/>
              </a:rPr>
              <a:t>,</a:t>
            </a:r>
            <a:r>
              <a:rPr kumimoji="0" lang="it-IT" sz="1500" b="0" i="0" u="none" strike="noStrike" kern="1200" cap="none" spc="0" normalizeH="0" baseline="0" noProof="0" dirty="0">
                <a:ln>
                  <a:noFill/>
                </a:ln>
                <a:solidFill>
                  <a:srgbClr val="1F1111"/>
                </a:solidFill>
                <a:effectLst/>
                <a:uLnTx/>
                <a:uFillTx/>
                <a:latin typeface="Calibri" pitchFamily="34" charset="0"/>
                <a:ea typeface="+mn-ea"/>
                <a:cs typeface="Calibri" pitchFamily="34" charset="0"/>
                <a:sym typeface="Arial"/>
              </a:rPr>
              <a:t> con una pasta salata. Il caffè freddo, </a:t>
            </a:r>
            <a:r>
              <a:rPr lang="it-IT" sz="1500" kern="1200" dirty="0">
                <a:solidFill>
                  <a:srgbClr val="1F1111"/>
                </a:solidFill>
                <a:latin typeface="Calibri" pitchFamily="34" charset="0"/>
                <a:cs typeface="Calibri" pitchFamily="34" charset="0"/>
              </a:rPr>
              <a:t>consumato più volte al giorno come bibita rinfrescante, è insieme all’Ouzo il drink più consumato in Grecia. </a:t>
            </a:r>
          </a:p>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72095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xmlns="" r:id="rId4"/>
              </a:ext>
            </a:extLst>
          </a:blip>
          <a:srcRect/>
          <a:stretch>
            <a:fillRect t="-9000" b="-9000"/>
          </a:stretch>
        </a:blip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253084" y="267494"/>
            <a:ext cx="3168352"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0" tIns="0" rIns="0" bIns="0" anchor="b" anchorCtr="0">
            <a:noAutofit/>
          </a:bodyPr>
          <a:lstStyle/>
          <a:p>
            <a:pPr marL="0" lvl="0" indent="0" algn="l">
              <a:lnSpc>
                <a:spcPct val="100000"/>
              </a:lnSpc>
              <a:buClr>
                <a:srgbClr val="000000"/>
              </a:buClr>
              <a:buFont typeface="Arial"/>
              <a:buNone/>
            </a:pPr>
            <a:r>
              <a:rPr lang="it-IT" sz="2800" b="1" dirty="0">
                <a:solidFill>
                  <a:srgbClr val="000000"/>
                </a:solidFill>
                <a:latin typeface="Calibri" pitchFamily="34" charset="0"/>
                <a:cs typeface="Calibri" pitchFamily="34" charset="0"/>
                <a:sym typeface="Arial"/>
              </a:rPr>
              <a:t>C</a:t>
            </a:r>
            <a:r>
              <a:rPr lang="en" sz="2800" b="1" dirty="0">
                <a:solidFill>
                  <a:srgbClr val="000000"/>
                </a:solidFill>
                <a:latin typeface="Calibri" pitchFamily="34" charset="0"/>
                <a:cs typeface="Calibri" pitchFamily="34" charset="0"/>
                <a:sym typeface="Arial"/>
              </a:rPr>
              <a:t>olazione tedesca</a:t>
            </a:r>
            <a:endParaRPr sz="2800" b="1" dirty="0">
              <a:solidFill>
                <a:srgbClr val="000000"/>
              </a:solidFill>
              <a:latin typeface="Calibri" pitchFamily="34" charset="0"/>
              <a:cs typeface="Calibri" pitchFamily="34" charset="0"/>
              <a:sym typeface="Arial"/>
            </a:endParaRPr>
          </a:p>
        </p:txBody>
      </p:sp>
      <p:sp>
        <p:nvSpPr>
          <p:cNvPr id="14" name="CasellaDiTesto 13">
            <a:extLst>
              <a:ext uri="{FF2B5EF4-FFF2-40B4-BE49-F238E27FC236}">
                <a16:creationId xmlns:a16="http://schemas.microsoft.com/office/drawing/2014/main" xmlns="" id="{9F4EA309-D74C-4AF0-892D-86668A351CE6}"/>
              </a:ext>
            </a:extLst>
          </p:cNvPr>
          <p:cNvSpPr txBox="1"/>
          <p:nvPr/>
        </p:nvSpPr>
        <p:spPr>
          <a:xfrm>
            <a:off x="202097" y="1125200"/>
            <a:ext cx="4176464"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it-IT" sz="14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rPr>
              <a:t>La colazione è un momento importante per i tedeschi. Sulle loro tavole si alternano pietanze dolci e salate: pane di tutti i tipi (nero, bianco, di segale, frumento) con marmellata, miele, formaggi, prosciutto cotto e a volte anche uova e omelette. Inoltre ha preso piede l’abitudine di mangiare yogurt o quark con i muesli e frutta.  Non si fanno mancare il dolce, come ad esempio la classica brioche.                                                  </a:t>
            </a: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it-IT" sz="14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sym typeface="Arial"/>
              </a:rPr>
              <a:t>Nel weekend la colazione a Berlino diventa un vero e proprio pasto (chiamato Frühstück)! Una tavolata di prelibatezze accompagnate da un buon succo d’arancia, un cappuccino con un caffè macinato, il latte macchiato, tè e succo di mele.</a:t>
            </a:r>
          </a:p>
        </p:txBody>
      </p:sp>
    </p:spTree>
    <p:extLst>
      <p:ext uri="{BB962C8B-B14F-4D97-AF65-F5344CB8AC3E}">
        <p14:creationId xmlns:p14="http://schemas.microsoft.com/office/powerpoint/2010/main" xmlns="" val="211912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sz="5400" dirty="0"/>
              <a:t>Le nostre ricette:</a:t>
            </a:r>
            <a:br>
              <a:rPr lang="it-IT" sz="5400" dirty="0"/>
            </a:br>
            <a:r>
              <a:rPr lang="it-IT" sz="5400" dirty="0"/>
              <a:t>la pizza</a:t>
            </a:r>
          </a:p>
        </p:txBody>
      </p:sp>
    </p:spTree>
    <p:extLst>
      <p:ext uri="{BB962C8B-B14F-4D97-AF65-F5344CB8AC3E}">
        <p14:creationId xmlns:p14="http://schemas.microsoft.com/office/powerpoint/2010/main" xmlns="" val="82983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1"/>
          </p:nvPr>
        </p:nvSpPr>
        <p:spPr>
          <a:xfrm>
            <a:off x="7732925" y="799475"/>
            <a:ext cx="1007400" cy="338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3600" dirty="0"/>
          </a:p>
          <a:p>
            <a:pPr marL="0" lvl="0" indent="0" algn="l" rtl="0">
              <a:spcBef>
                <a:spcPts val="1200"/>
              </a:spcBef>
              <a:spcAft>
                <a:spcPts val="1200"/>
              </a:spcAft>
              <a:buNone/>
            </a:pPr>
            <a:endParaRPr dirty="0"/>
          </a:p>
        </p:txBody>
      </p:sp>
      <p:sp>
        <p:nvSpPr>
          <p:cNvPr id="64" name="Google Shape;64;p14"/>
          <p:cNvSpPr txBox="1"/>
          <p:nvPr/>
        </p:nvSpPr>
        <p:spPr>
          <a:xfrm>
            <a:off x="219325" y="1154005"/>
            <a:ext cx="8574900" cy="2400627"/>
          </a:xfrm>
          <a:prstGeom prst="rect">
            <a:avLst/>
          </a:prstGeom>
          <a:noFill/>
          <a:ln>
            <a:noFill/>
          </a:ln>
        </p:spPr>
        <p:txBody>
          <a:bodyPr spcFirstLastPara="1" wrap="square" lIns="91425" tIns="91425" rIns="91425" bIns="91425" anchor="t" anchorCtr="0">
            <a:spAutoFit/>
          </a:bodyPr>
          <a:lstStyle/>
          <a:p>
            <a:pPr lvl="0"/>
            <a:endParaRPr lang="it-IT" sz="1800" dirty="0">
              <a:solidFill>
                <a:srgbClr val="38761D"/>
              </a:solidFill>
              <a:latin typeface="Calibri" panose="020F0502020204030204" pitchFamily="34" charset="0"/>
              <a:cs typeface="Calibri" panose="020F0502020204030204" pitchFamily="34" charset="0"/>
            </a:endParaRP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500gr farina tipo 1 (oppure 200gr tipo 0 +300gr tipo 1)</a:t>
            </a: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30gr circa di olio evo (extra vergine d’oliva)</a:t>
            </a: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Sale q.b. (quanto basta)</a:t>
            </a: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Un pizzico di zucchero</a:t>
            </a: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1 cubetto di lievito di birra fresco (5gr)</a:t>
            </a:r>
          </a:p>
          <a:p>
            <a:pPr lvl="0">
              <a:buClr>
                <a:schemeClr val="dk1"/>
              </a:buClr>
              <a:buSzPct val="45833"/>
            </a:pPr>
            <a:r>
              <a:rPr lang="it-IT" sz="1800" dirty="0">
                <a:solidFill>
                  <a:schemeClr val="dk1"/>
                </a:solidFill>
                <a:latin typeface="Calibri" panose="020F0502020204030204" pitchFamily="34" charset="0"/>
                <a:cs typeface="Calibri" panose="020F0502020204030204" pitchFamily="34" charset="0"/>
              </a:rPr>
              <a:t>- 200gr circa di acqua a temperatura ambiente </a:t>
            </a:r>
          </a:p>
          <a:p>
            <a:pPr lvl="0">
              <a:buClr>
                <a:schemeClr val="dk1"/>
              </a:buClr>
              <a:buSzPct val="45833"/>
            </a:pPr>
            <a:r>
              <a:rPr lang="it-IT" sz="1800" dirty="0">
                <a:latin typeface="Calibri" panose="020F0502020204030204" pitchFamily="34" charset="0"/>
                <a:cs typeface="Calibri" panose="020F0502020204030204" pitchFamily="34" charset="0"/>
              </a:rPr>
              <a:t>- </a:t>
            </a:r>
            <a:r>
              <a:rPr lang="it-IT" sz="1800" dirty="0">
                <a:solidFill>
                  <a:schemeClr val="dk1"/>
                </a:solidFill>
                <a:latin typeface="Calibri" panose="020F0502020204030204" pitchFamily="34" charset="0"/>
                <a:cs typeface="Calibri" panose="020F0502020204030204" pitchFamily="34" charset="0"/>
              </a:rPr>
              <a:t>100 gr circa di latte</a:t>
            </a:r>
          </a:p>
        </p:txBody>
      </p:sp>
      <p:sp>
        <p:nvSpPr>
          <p:cNvPr id="4" name="CasellaDiTesto 3">
            <a:extLst>
              <a:ext uri="{FF2B5EF4-FFF2-40B4-BE49-F238E27FC236}">
                <a16:creationId xmlns:a16="http://schemas.microsoft.com/office/drawing/2014/main" xmlns="" id="{2508A64F-0696-4EC0-9B14-1DF94AEA3402}"/>
              </a:ext>
            </a:extLst>
          </p:cNvPr>
          <p:cNvSpPr txBox="1"/>
          <p:nvPr/>
        </p:nvSpPr>
        <p:spPr>
          <a:xfrm>
            <a:off x="2357644" y="371819"/>
            <a:ext cx="5544616" cy="584775"/>
          </a:xfrm>
          <a:prstGeom prst="rect">
            <a:avLst/>
          </a:prstGeom>
          <a:noFill/>
        </p:spPr>
        <p:txBody>
          <a:bodyPr wrap="square" rtlCol="0">
            <a:spAutoFit/>
          </a:bodyPr>
          <a:lstStyle/>
          <a:p>
            <a:r>
              <a:rPr lang="it-IT" sz="3200" b="1" dirty="0">
                <a:solidFill>
                  <a:schemeClr val="dk1"/>
                </a:solidFill>
                <a:latin typeface="Calibri" pitchFamily="34" charset="0"/>
                <a:cs typeface="Calibri" pitchFamily="34" charset="0"/>
              </a:rPr>
              <a:t>Ingredienti per due pizze</a:t>
            </a:r>
          </a:p>
        </p:txBody>
      </p:sp>
      <p:pic>
        <p:nvPicPr>
          <p:cNvPr id="12290" name="Picture 2" descr="Pizza fatta in casa: buona come in pizzeria! - Ricetta pizza"/>
          <p:cNvPicPr>
            <a:picLocks noChangeAspect="1" noChangeArrowheads="1"/>
          </p:cNvPicPr>
          <p:nvPr/>
        </p:nvPicPr>
        <p:blipFill>
          <a:blip r:embed="rId3"/>
          <a:srcRect/>
          <a:stretch>
            <a:fillRect/>
          </a:stretch>
        </p:blipFill>
        <p:spPr bwMode="auto">
          <a:xfrm>
            <a:off x="5849006" y="1466195"/>
            <a:ext cx="3058511" cy="2380592"/>
          </a:xfrm>
          <a:prstGeom prst="rect">
            <a:avLst/>
          </a:prstGeom>
          <a:noFill/>
        </p:spPr>
      </p:pic>
    </p:spTree>
    <p:extLst>
      <p:ext uri="{BB962C8B-B14F-4D97-AF65-F5344CB8AC3E}">
        <p14:creationId xmlns:p14="http://schemas.microsoft.com/office/powerpoint/2010/main" xmlns="" val="3213653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4" name="Google Shape;64;p14"/>
          <p:cNvSpPr txBox="1"/>
          <p:nvPr/>
        </p:nvSpPr>
        <p:spPr>
          <a:xfrm>
            <a:off x="418938" y="1131590"/>
            <a:ext cx="85749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dirty="0">
                <a:latin typeface="Calibri" panose="020F0502020204030204" pitchFamily="34" charset="0"/>
                <a:ea typeface="Georgia"/>
                <a:cs typeface="Calibri" panose="020F0502020204030204" pitchFamily="34" charset="0"/>
                <a:sym typeface="Georgia"/>
              </a:rPr>
              <a:t>In una tazza sciogli il lievito insieme all’acqua, mescolando delicatamente con un</a:t>
            </a:r>
            <a:endParaRPr sz="1800" dirty="0">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None/>
            </a:pPr>
            <a:r>
              <a:rPr lang="it" sz="1800" dirty="0">
                <a:latin typeface="Calibri" panose="020F0502020204030204" pitchFamily="34" charset="0"/>
                <a:ea typeface="Georgia"/>
                <a:cs typeface="Calibri" panose="020F0502020204030204" pitchFamily="34" charset="0"/>
                <a:sym typeface="Georgia"/>
              </a:rPr>
              <a:t>cucchiaino. Prendi una ciotola e inserisci la farina, poi versaci l’acqua, il latte, lo</a:t>
            </a:r>
            <a:endParaRPr sz="1800" dirty="0">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None/>
            </a:pPr>
            <a:r>
              <a:rPr lang="it" sz="1800" dirty="0">
                <a:latin typeface="Calibri" panose="020F0502020204030204" pitchFamily="34" charset="0"/>
                <a:ea typeface="Georgia"/>
                <a:cs typeface="Calibri" panose="020F0502020204030204" pitchFamily="34" charset="0"/>
                <a:sym typeface="Georgia"/>
              </a:rPr>
              <a:t>zucchero, il sale e l’olio. Comincia a lavorare l’impasto: inizialmente puoi usare una</a:t>
            </a:r>
            <a:endParaRPr sz="1800" dirty="0">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None/>
            </a:pPr>
            <a:r>
              <a:rPr lang="it" sz="1800" dirty="0">
                <a:latin typeface="Calibri" panose="020F0502020204030204" pitchFamily="34" charset="0"/>
                <a:ea typeface="Georgia"/>
                <a:cs typeface="Calibri" panose="020F0502020204030204" pitchFamily="34" charset="0"/>
                <a:sym typeface="Georgia"/>
              </a:rPr>
              <a:t>spatola, poi meglio usare le mani (ben pulite!). Lavora l’impasto fino a che non sarà liscio e omogeneo, dagli la forma di una palla e copri infine la ciotola con pellicola trasparente. Lascia lievitare per almeno 2 ore in un luogo asciutto e caldo, tienilo lontano da correnti fredde! Il caldo aiuta la lievitazione. Dopo 2 ore (o anche qualcosa in più) l’impasto sarà lievitato. </a:t>
            </a:r>
            <a:endParaRPr sz="1800" dirty="0">
              <a:latin typeface="Calibri" panose="020F0502020204030204" pitchFamily="34" charset="0"/>
              <a:ea typeface="Georgia"/>
              <a:cs typeface="Calibri" panose="020F0502020204030204" pitchFamily="34" charset="0"/>
              <a:sym typeface="Georgia"/>
            </a:endParaRPr>
          </a:p>
        </p:txBody>
      </p:sp>
      <p:sp>
        <p:nvSpPr>
          <p:cNvPr id="5" name="CasellaDiTesto 4"/>
          <p:cNvSpPr txBox="1"/>
          <p:nvPr/>
        </p:nvSpPr>
        <p:spPr>
          <a:xfrm>
            <a:off x="3270551" y="336208"/>
            <a:ext cx="3909847" cy="523220"/>
          </a:xfrm>
          <a:prstGeom prst="rect">
            <a:avLst/>
          </a:prstGeom>
          <a:noFill/>
        </p:spPr>
        <p:txBody>
          <a:bodyPr wrap="square" rtlCol="0">
            <a:spAutoFit/>
          </a:bodyPr>
          <a:lstStyle/>
          <a:p>
            <a:r>
              <a:rPr lang="it-IT" sz="2800" b="1" dirty="0">
                <a:latin typeface="Calibri" pitchFamily="34" charset="0"/>
                <a:cs typeface="Calibri" pitchFamily="34" charset="0"/>
              </a:rPr>
              <a:t>PROCEDIMENTO</a:t>
            </a:r>
          </a:p>
        </p:txBody>
      </p:sp>
    </p:spTree>
    <p:extLst>
      <p:ext uri="{BB962C8B-B14F-4D97-AF65-F5344CB8AC3E}">
        <p14:creationId xmlns:p14="http://schemas.microsoft.com/office/powerpoint/2010/main" xmlns="" val="3920338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79512" y="195486"/>
            <a:ext cx="3681895" cy="381642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it" sz="1800" dirty="0">
                <a:solidFill>
                  <a:srgbClr val="000000"/>
                </a:solidFill>
                <a:latin typeface="Calibri" panose="020F0502020204030204" pitchFamily="34" charset="0"/>
                <a:cs typeface="Calibri" panose="020F0502020204030204" pitchFamily="34" charset="0"/>
                <a:sym typeface="Georgia"/>
              </a:rPr>
              <a:t>A questo punto devi oleare bene due teglie e potrai stendere in ognuna una parte del tuo impasto. Se hai difficoltà a stendere la pizza con le mani, puoi infarinare una</a:t>
            </a:r>
            <a:endParaRPr sz="1800" dirty="0">
              <a:solidFill>
                <a:srgbClr val="000000"/>
              </a:solidFill>
              <a:latin typeface="Calibri" panose="020F0502020204030204" pitchFamily="34" charset="0"/>
              <a:cs typeface="Calibri" panose="020F0502020204030204" pitchFamily="34" charset="0"/>
              <a:sym typeface="Georgia"/>
            </a:endParaRPr>
          </a:p>
          <a:p>
            <a:pPr marL="0" lvl="0" indent="0" algn="l" rtl="0">
              <a:spcBef>
                <a:spcPts val="0"/>
              </a:spcBef>
              <a:spcAft>
                <a:spcPts val="0"/>
              </a:spcAft>
              <a:buClr>
                <a:schemeClr val="dk1"/>
              </a:buClr>
              <a:buSzPts val="990"/>
              <a:buFont typeface="Arial"/>
              <a:buNone/>
            </a:pPr>
            <a:r>
              <a:rPr lang="it" sz="1800" dirty="0">
                <a:solidFill>
                  <a:srgbClr val="000000"/>
                </a:solidFill>
                <a:latin typeface="Calibri" panose="020F0502020204030204" pitchFamily="34" charset="0"/>
                <a:cs typeface="Calibri" panose="020F0502020204030204" pitchFamily="34" charset="0"/>
                <a:sym typeface="Georgia"/>
              </a:rPr>
              <a:t>superficie pulita e stendere la pizza con il mattarello e poi trasferirla nella teglia precedentemente oleata.  Puoi condire come vuoi; per fare la pizza margherita:</a:t>
            </a:r>
            <a:endParaRPr sz="1800" dirty="0">
              <a:solidFill>
                <a:srgbClr val="000000"/>
              </a:solidFill>
              <a:latin typeface="Calibri" panose="020F0502020204030204" pitchFamily="34" charset="0"/>
              <a:cs typeface="Calibri" panose="020F0502020204030204" pitchFamily="34" charset="0"/>
              <a:sym typeface="Georgia"/>
            </a:endParaRPr>
          </a:p>
          <a:p>
            <a:pPr marL="0" lvl="0" indent="0" algn="l" rtl="0">
              <a:spcBef>
                <a:spcPts val="0"/>
              </a:spcBef>
              <a:spcAft>
                <a:spcPts val="0"/>
              </a:spcAft>
              <a:buClr>
                <a:schemeClr val="dk1"/>
              </a:buClr>
              <a:buSzPts val="990"/>
              <a:buFont typeface="Arial"/>
              <a:buNone/>
            </a:pPr>
            <a:r>
              <a:rPr lang="it" sz="1800" dirty="0">
                <a:solidFill>
                  <a:srgbClr val="000000"/>
                </a:solidFill>
                <a:latin typeface="Calibri" panose="020F0502020204030204" pitchFamily="34" charset="0"/>
                <a:cs typeface="Calibri" panose="020F0502020204030204" pitchFamily="34" charset="0"/>
                <a:sym typeface="Georgia"/>
              </a:rPr>
              <a:t>qualche cucchiaio di passata di pomodoro, olio, sale, poi inforni e 5 minuti prima d</a:t>
            </a:r>
            <a:r>
              <a:rPr lang="it-IT" sz="1800" dirty="0">
                <a:solidFill>
                  <a:srgbClr val="000000"/>
                </a:solidFill>
                <a:latin typeface="Calibri" panose="020F0502020204030204" pitchFamily="34" charset="0"/>
                <a:cs typeface="Calibri" panose="020F0502020204030204" pitchFamily="34" charset="0"/>
                <a:sym typeface="Georgia"/>
              </a:rPr>
              <a:t>i</a:t>
            </a:r>
            <a:endParaRPr sz="1800" dirty="0">
              <a:solidFill>
                <a:srgbClr val="000000"/>
              </a:solidFill>
              <a:latin typeface="Calibri" panose="020F0502020204030204" pitchFamily="34" charset="0"/>
              <a:cs typeface="Calibri" panose="020F0502020204030204" pitchFamily="34" charset="0"/>
              <a:sym typeface="Georgia"/>
            </a:endParaRPr>
          </a:p>
          <a:p>
            <a:pPr marL="0" lvl="0" indent="0" algn="l" rtl="0">
              <a:spcBef>
                <a:spcPts val="0"/>
              </a:spcBef>
              <a:spcAft>
                <a:spcPts val="0"/>
              </a:spcAft>
              <a:buSzPts val="990"/>
              <a:buNone/>
            </a:pPr>
            <a:r>
              <a:rPr lang="it" sz="1800" dirty="0">
                <a:solidFill>
                  <a:srgbClr val="000000"/>
                </a:solidFill>
                <a:latin typeface="Calibri" panose="020F0502020204030204" pitchFamily="34" charset="0"/>
                <a:cs typeface="Calibri" panose="020F0502020204030204" pitchFamily="34" charset="0"/>
                <a:sym typeface="Georgia"/>
              </a:rPr>
              <a:t>sfornare aggiungi parmigiano grattugiato e mozzarella a tocchetti.</a:t>
            </a:r>
            <a:endParaRPr sz="1800" dirty="0">
              <a:solidFill>
                <a:srgbClr val="000000"/>
              </a:solidFill>
              <a:latin typeface="Calibri" panose="020F0502020204030204" pitchFamily="34" charset="0"/>
              <a:cs typeface="Calibri" panose="020F0502020204030204" pitchFamily="34" charset="0"/>
              <a:sym typeface="Georgia"/>
            </a:endParaRPr>
          </a:p>
          <a:p>
            <a:pPr marL="0" lvl="0" indent="0" algn="l" rtl="0">
              <a:spcBef>
                <a:spcPts val="0"/>
              </a:spcBef>
              <a:spcAft>
                <a:spcPts val="0"/>
              </a:spcAft>
              <a:buSzPts val="990"/>
              <a:buNone/>
            </a:pPr>
            <a:endParaRPr sz="2320" dirty="0"/>
          </a:p>
        </p:txBody>
      </p:sp>
      <p:pic>
        <p:nvPicPr>
          <p:cNvPr id="5" name="Immagine 4">
            <a:extLst>
              <a:ext uri="{FF2B5EF4-FFF2-40B4-BE49-F238E27FC236}">
                <a16:creationId xmlns:a16="http://schemas.microsoft.com/office/drawing/2014/main" xmlns="" id="{1661CE74-04BA-493E-AF87-D0519504070B}"/>
              </a:ext>
            </a:extLst>
          </p:cNvPr>
          <p:cNvPicPr>
            <a:picLocks noChangeAspect="1"/>
          </p:cNvPicPr>
          <p:nvPr/>
        </p:nvPicPr>
        <p:blipFill>
          <a:blip r:embed="rId3"/>
          <a:stretch>
            <a:fillRect/>
          </a:stretch>
        </p:blipFill>
        <p:spPr>
          <a:xfrm>
            <a:off x="4254740" y="987574"/>
            <a:ext cx="4709748" cy="2799953"/>
          </a:xfrm>
          <a:prstGeom prst="rect">
            <a:avLst/>
          </a:prstGeom>
        </p:spPr>
      </p:pic>
    </p:spTree>
    <p:extLst>
      <p:ext uri="{BB962C8B-B14F-4D97-AF65-F5344CB8AC3E}">
        <p14:creationId xmlns:p14="http://schemas.microsoft.com/office/powerpoint/2010/main" xmlns="" val="353181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636002" y="367810"/>
            <a:ext cx="626777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sz="3100" b="1" dirty="0">
                <a:solidFill>
                  <a:srgbClr val="CC4125"/>
                </a:solidFill>
                <a:latin typeface="Calibri" pitchFamily="34" charset="0"/>
                <a:cs typeface="Calibri" pitchFamily="34" charset="0"/>
              </a:rPr>
              <a:t>TEMPI DI COTTURA E TEMPERATURA</a:t>
            </a:r>
            <a:endParaRPr sz="3100" b="1" dirty="0">
              <a:solidFill>
                <a:srgbClr val="CC4125"/>
              </a:solidFill>
              <a:latin typeface="Calibri" pitchFamily="34" charset="0"/>
              <a:cs typeface="Calibri" pitchFamily="34" charset="0"/>
            </a:endParaRPr>
          </a:p>
          <a:p>
            <a:pPr marL="0" lvl="0" indent="0" algn="l" rtl="0">
              <a:spcBef>
                <a:spcPts val="0"/>
              </a:spcBef>
              <a:spcAft>
                <a:spcPts val="0"/>
              </a:spcAft>
              <a:buNone/>
            </a:pPr>
            <a:endParaRPr dirty="0"/>
          </a:p>
        </p:txBody>
      </p:sp>
      <p:sp>
        <p:nvSpPr>
          <p:cNvPr id="3" name="CasellaDiTesto 2"/>
          <p:cNvSpPr txBox="1"/>
          <p:nvPr/>
        </p:nvSpPr>
        <p:spPr>
          <a:xfrm>
            <a:off x="357351" y="1471448"/>
            <a:ext cx="8471339" cy="1323439"/>
          </a:xfrm>
          <a:prstGeom prst="rect">
            <a:avLst/>
          </a:prstGeom>
          <a:noFill/>
        </p:spPr>
        <p:txBody>
          <a:bodyPr wrap="square" rtlCol="0">
            <a:spAutoFit/>
          </a:bodyPr>
          <a:lstStyle/>
          <a:p>
            <a:pPr lvl="0">
              <a:buClr>
                <a:schemeClr val="dk1"/>
              </a:buClr>
              <a:buSzPct val="39285"/>
            </a:pPr>
            <a:r>
              <a:rPr lang="it-IT" sz="2000" dirty="0">
                <a:latin typeface="Calibri" pitchFamily="34" charset="0"/>
                <a:cs typeface="Calibri" pitchFamily="34" charset="0"/>
              </a:rPr>
              <a:t>La pizza va inserita nel forno ben caldo, la temperatura deve essere tra i 200 e i 250 gradi. Deve cuocere per circa 20-25 minuti: controlla la cottura sollevando dopo 20 minuti con un coltello la base: se è dorata allora la pizza è pronta per ricevere gli ultimi condimenti (mozzarella, prosciutto, funghi….)</a:t>
            </a:r>
            <a:endParaRPr lang="it-IT" sz="2000" dirty="0"/>
          </a:p>
        </p:txBody>
      </p:sp>
      <p:sp>
        <p:nvSpPr>
          <p:cNvPr id="4" name="CasellaDiTesto 3">
            <a:extLst>
              <a:ext uri="{FF2B5EF4-FFF2-40B4-BE49-F238E27FC236}">
                <a16:creationId xmlns:a16="http://schemas.microsoft.com/office/drawing/2014/main" xmlns="" id="{7789A3F2-416B-4A3A-8BDC-05C7D602CD17}"/>
              </a:ext>
            </a:extLst>
          </p:cNvPr>
          <p:cNvSpPr txBox="1"/>
          <p:nvPr/>
        </p:nvSpPr>
        <p:spPr>
          <a:xfrm>
            <a:off x="3004372" y="3411774"/>
            <a:ext cx="2953367" cy="307777"/>
          </a:xfrm>
          <a:prstGeom prst="rect">
            <a:avLst/>
          </a:prstGeom>
          <a:noFill/>
        </p:spPr>
        <p:txBody>
          <a:bodyPr wrap="square">
            <a:spAutoFit/>
          </a:bodyPr>
          <a:lstStyle/>
          <a:p>
            <a:r>
              <a:rPr lang="it-IT" dirty="0"/>
              <a:t>drive-shares-noreply@google.com</a:t>
            </a:r>
          </a:p>
        </p:txBody>
      </p:sp>
    </p:spTree>
    <p:extLst>
      <p:ext uri="{BB962C8B-B14F-4D97-AF65-F5344CB8AC3E}">
        <p14:creationId xmlns:p14="http://schemas.microsoft.com/office/powerpoint/2010/main" xmlns="" val="1354125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Le nostre ricette:</a:t>
            </a:r>
            <a:br>
              <a:rPr lang="it-IT" dirty="0"/>
            </a:br>
            <a:r>
              <a:rPr lang="it-IT" dirty="0"/>
              <a:t>pasta e ceci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000" dirty="0">
                <a:latin typeface="Calibri" pitchFamily="34" charset="0"/>
              </a:rPr>
              <a:t>Ingredienti per 4 persone:</a:t>
            </a:r>
            <a:endParaRPr lang="it-IT" sz="3000" dirty="0"/>
          </a:p>
        </p:txBody>
      </p:sp>
      <p:sp>
        <p:nvSpPr>
          <p:cNvPr id="3" name="Segnaposto testo 2"/>
          <p:cNvSpPr>
            <a:spLocks noGrp="1"/>
          </p:cNvSpPr>
          <p:nvPr>
            <p:ph type="body" idx="1"/>
          </p:nvPr>
        </p:nvSpPr>
        <p:spPr>
          <a:xfrm>
            <a:off x="212947" y="1154251"/>
            <a:ext cx="5431107" cy="3055143"/>
          </a:xfrm>
        </p:spPr>
        <p:style>
          <a:lnRef idx="2">
            <a:schemeClr val="dk1"/>
          </a:lnRef>
          <a:fillRef idx="1">
            <a:schemeClr val="lt1"/>
          </a:fillRef>
          <a:effectRef idx="0">
            <a:schemeClr val="dk1"/>
          </a:effectRef>
          <a:fontRef idx="minor">
            <a:schemeClr val="dk1"/>
          </a:fontRef>
        </p:style>
        <p:txBody>
          <a:bodyPr/>
          <a:lstStyle/>
          <a:p>
            <a:pPr>
              <a:buNone/>
            </a:pPr>
            <a:r>
              <a:rPr lang="it-IT" sz="1600" dirty="0">
                <a:latin typeface="Calibri" pitchFamily="34" charset="0"/>
              </a:rPr>
              <a:t>1 cipolla piccola, pelata e tritata finemente</a:t>
            </a:r>
          </a:p>
          <a:p>
            <a:pPr>
              <a:buNone/>
            </a:pPr>
            <a:r>
              <a:rPr lang="it-IT" sz="1600" dirty="0">
                <a:latin typeface="Calibri" pitchFamily="34" charset="0"/>
              </a:rPr>
              <a:t>1 gambo di sedano, spuntato e tritato finemente</a:t>
            </a:r>
          </a:p>
          <a:p>
            <a:pPr>
              <a:buNone/>
            </a:pPr>
            <a:r>
              <a:rPr lang="it-IT" sz="1600" dirty="0">
                <a:latin typeface="Calibri" pitchFamily="34" charset="0"/>
              </a:rPr>
              <a:t>1 spicchio d’aglio intero</a:t>
            </a:r>
          </a:p>
          <a:p>
            <a:pPr>
              <a:buNone/>
            </a:pPr>
            <a:r>
              <a:rPr lang="it-IT" sz="1600" dirty="0">
                <a:latin typeface="Calibri" pitchFamily="34" charset="0"/>
              </a:rPr>
              <a:t>Olio extra vergine di oliva</a:t>
            </a:r>
          </a:p>
          <a:p>
            <a:pPr>
              <a:buNone/>
            </a:pPr>
            <a:r>
              <a:rPr lang="it-IT" sz="1600" dirty="0">
                <a:latin typeface="Calibri" pitchFamily="34" charset="0"/>
              </a:rPr>
              <a:t>1 rametto di rosmarino fresco, solo gli aghi, tritati finemente</a:t>
            </a:r>
          </a:p>
          <a:p>
            <a:pPr>
              <a:buNone/>
            </a:pPr>
            <a:r>
              <a:rPr lang="it-IT" sz="1600" dirty="0">
                <a:latin typeface="Calibri" pitchFamily="34" charset="0"/>
              </a:rPr>
              <a:t>2 lattine da 400 gr di ceci</a:t>
            </a:r>
          </a:p>
          <a:p>
            <a:pPr>
              <a:buNone/>
            </a:pPr>
            <a:r>
              <a:rPr lang="it-IT" sz="1600" dirty="0">
                <a:latin typeface="Calibri" pitchFamily="34" charset="0"/>
              </a:rPr>
              <a:t>500 ml di brodo vegetale</a:t>
            </a:r>
          </a:p>
          <a:p>
            <a:pPr>
              <a:buNone/>
            </a:pPr>
            <a:r>
              <a:rPr lang="it-IT" sz="1600" dirty="0">
                <a:latin typeface="Calibri" pitchFamily="34" charset="0"/>
              </a:rPr>
              <a:t>180 gr di ditali o altra pasta da minestra</a:t>
            </a:r>
          </a:p>
          <a:p>
            <a:pPr>
              <a:buNone/>
            </a:pPr>
            <a:r>
              <a:rPr lang="it-IT" sz="1600" dirty="0">
                <a:latin typeface="Calibri" pitchFamily="34" charset="0"/>
              </a:rPr>
              <a:t>Sale marino e pepe nero macinato</a:t>
            </a:r>
          </a:p>
          <a:p>
            <a:pPr>
              <a:buNone/>
            </a:pPr>
            <a:r>
              <a:rPr lang="it-IT" sz="1600" dirty="0">
                <a:latin typeface="Calibri" pitchFamily="34" charset="0"/>
              </a:rPr>
              <a:t>Opzionale: una piccola manciata di foglie di basilico prezzemolo sminuzzate</a:t>
            </a:r>
          </a:p>
        </p:txBody>
      </p:sp>
      <p:pic>
        <p:nvPicPr>
          <p:cNvPr id="89090" name="Picture 2" descr="https://lh5.googleusercontent.com/fwKnMkyoyyG17TL0MPqXfjCkqKeOQynMf0uz6nMJwhzu_wxomqOCVrMuqzxKeTU1YZj9NdXUm12PgomrZOL2GLF9Fc_KmFW9m-6b439bg5hM9qh-F7G-fLOEjeD6FrihrZ7RmCIUZGnxy03LfQ"/>
          <p:cNvPicPr>
            <a:picLocks noChangeAspect="1" noChangeArrowheads="1"/>
          </p:cNvPicPr>
          <p:nvPr/>
        </p:nvPicPr>
        <p:blipFill>
          <a:blip r:embed="rId2"/>
          <a:srcRect b="21711"/>
          <a:stretch>
            <a:fillRect/>
          </a:stretch>
        </p:blipFill>
        <p:spPr bwMode="auto">
          <a:xfrm>
            <a:off x="5833242" y="1166648"/>
            <a:ext cx="3100950" cy="2096813"/>
          </a:xfrm>
          <a:prstGeom prst="rect">
            <a:avLst/>
          </a:prstGeom>
          <a:noFill/>
        </p:spPr>
      </p:pic>
      <p:sp>
        <p:nvSpPr>
          <p:cNvPr id="8" name="CasellaDiTesto 7">
            <a:extLst>
              <a:ext uri="{FF2B5EF4-FFF2-40B4-BE49-F238E27FC236}">
                <a16:creationId xmlns:a16="http://schemas.microsoft.com/office/drawing/2014/main" xmlns="" id="{2BDB55D2-75F5-4997-876D-7DD00AD2E0FA}"/>
              </a:ext>
            </a:extLst>
          </p:cNvPr>
          <p:cNvSpPr txBox="1"/>
          <p:nvPr/>
        </p:nvSpPr>
        <p:spPr>
          <a:xfrm>
            <a:off x="5644054" y="3410271"/>
            <a:ext cx="3600071" cy="523220"/>
          </a:xfrm>
          <a:prstGeom prst="rect">
            <a:avLst/>
          </a:prstGeom>
          <a:noFill/>
        </p:spPr>
        <p:txBody>
          <a:bodyPr wrap="square">
            <a:spAutoFit/>
          </a:bodyPr>
          <a:lstStyle/>
          <a:p>
            <a:r>
              <a:rPr lang="it-IT" dirty="0"/>
              <a:t>https://drive.google.com/file/d/15u-kf0joBdMYnnVAZOP-KJ8TFA9gm6qk/view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mn-lt"/>
              </a:rPr>
              <a:t>Preparazione</a:t>
            </a:r>
            <a:r>
              <a:rPr lang="it-IT" dirty="0"/>
              <a:t> </a:t>
            </a:r>
          </a:p>
        </p:txBody>
      </p:sp>
      <p:sp>
        <p:nvSpPr>
          <p:cNvPr id="3" name="Segnaposto testo 2"/>
          <p:cNvSpPr>
            <a:spLocks noGrp="1"/>
          </p:cNvSpPr>
          <p:nvPr>
            <p:ph type="body" idx="1"/>
          </p:nvPr>
        </p:nvSpPr>
        <p:spPr>
          <a:xfrm>
            <a:off x="1213945" y="1185782"/>
            <a:ext cx="6629388" cy="3033900"/>
          </a:xfrm>
        </p:spPr>
        <p:txBody>
          <a:bodyPr/>
          <a:lstStyle/>
          <a:p>
            <a:pPr>
              <a:buNone/>
            </a:pPr>
            <a:r>
              <a:rPr lang="it-IT" sz="1300" dirty="0">
                <a:latin typeface="Calibri" pitchFamily="34" charset="0"/>
              </a:rPr>
              <a:t>          Mettete la cipolla, il sedano e l’aglio in una pentola con un po’ d’olio e il rosmarino, poi coprite con il coperchio e fateli cuocere a fuoco dolcissimo (fiamma molto bassa) per circa 15-20 minuti, finché si saranno ammorbiditi ma non scuriti troppo.</a:t>
            </a:r>
          </a:p>
          <a:p>
            <a:pPr>
              <a:buNone/>
            </a:pPr>
            <a:r>
              <a:rPr lang="it-IT" sz="1300" dirty="0">
                <a:latin typeface="Calibri" pitchFamily="34" charset="0"/>
              </a:rPr>
              <a:t>          Scolate bene i vostri ceci e risciacquateli sotto l’acqua fredda, poi versateli nella pentola e copriteli con il brodo. Lasciateli cuocere adagio adagio per mezz’ora-quaranta minuti, poi, con una schiumarola, recuperate metà dei ceci e metteteli da parte in una ciotola.</a:t>
            </a:r>
          </a:p>
          <a:p>
            <a:pPr>
              <a:buNone/>
            </a:pPr>
            <a:r>
              <a:rPr lang="it-IT" sz="1300" dirty="0">
                <a:latin typeface="Calibri" pitchFamily="34" charset="0"/>
              </a:rPr>
              <a:t>          Con un frullatore a immersione, frullate la zuppa fino ad ottenere un purè. Se non avete quello a immersione, potete versarla in un frullatore normale e poi rimetterla nella pentola. Aggiungete poi i ceci lasciati interi e la pasta, condite con sale e pepe e lasciate sobbollire a fuoco basso finchè i ceci saranno teneri e la pasta sarà cotta. </a:t>
            </a:r>
          </a:p>
          <a:p>
            <a:pPr>
              <a:buNone/>
            </a:pPr>
            <a:r>
              <a:rPr lang="it-IT" sz="1300" dirty="0">
                <a:latin typeface="Calibri" pitchFamily="34" charset="0"/>
              </a:rPr>
              <a:t>          A questo punto, se la zuppa è troppo densa, diluitela con un po’ di acqua bollente, se necessario, salatela e pepatela ancora. Servitela con un filo di ottimo olio extra vergine. Il tocco in più è cospargerla con foglie sminuzzate di basilico e prezzemolo freschi. Squisita!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2699793" y="885600"/>
            <a:ext cx="3714776" cy="3357586"/>
          </a:xfrm>
          <a:prstGeom prst="rect">
            <a:avLst/>
          </a:prstGeom>
        </p:spPr>
        <p:txBody>
          <a:bodyPr spcFirstLastPara="1" wrap="square" lIns="0" tIns="0" rIns="0" bIns="0" anchor="ctr" anchorCtr="0">
            <a:noAutofit/>
          </a:bodyPr>
          <a:lstStyle/>
          <a:p>
            <a:pPr marL="0" indent="0">
              <a:spcAft>
                <a:spcPts val="800"/>
              </a:spcAft>
              <a:buNone/>
            </a:pPr>
            <a:r>
              <a:rPr lang="it-IT" sz="1400" i="0" dirty="0">
                <a:solidFill>
                  <a:schemeClr val="bg1"/>
                </a:solidFill>
                <a:latin typeface="Playfair Display"/>
                <a:sym typeface="Arial"/>
              </a:rPr>
              <a:t>La piramide alimentare è un grafico che                invita la popolazione a seguire i consigli dietetici proposti da un organismo o una società qualificata in materia di salute. Per interpretarla, si parte dal presupposto che gli alimenti situati al vertice della piramide sono quelli che dovrebbero essere consumati in piccole quantità e, di conseguenza, gli alimenti posti nella parte bassa sono quelli che bisogna consumare con più frequenza e in quantità maggiori.</a:t>
            </a:r>
            <a:endParaRPr lang="it-IT" sz="1400" i="0" dirty="0">
              <a:solidFill>
                <a:schemeClr val="bg1"/>
              </a:solidFill>
              <a:latin typeface="Playfair Display"/>
              <a:sym typeface="Playfair Displa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Le nostre ricette:</a:t>
            </a:r>
            <a:br>
              <a:rPr lang="it-IT" dirty="0"/>
            </a:br>
            <a:r>
              <a:rPr lang="it-IT" dirty="0"/>
              <a:t>torta sbriciolona</a:t>
            </a:r>
          </a:p>
        </p:txBody>
      </p:sp>
    </p:spTree>
    <p:extLst>
      <p:ext uri="{BB962C8B-B14F-4D97-AF65-F5344CB8AC3E}">
        <p14:creationId xmlns:p14="http://schemas.microsoft.com/office/powerpoint/2010/main" xmlns="" val="400208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3"/>
          <p:cNvSpPr txBox="1">
            <a:spLocks noGrp="1"/>
          </p:cNvSpPr>
          <p:nvPr>
            <p:ph type="title"/>
          </p:nvPr>
        </p:nvSpPr>
        <p:spPr>
          <a:xfrm>
            <a:off x="1061016" y="409701"/>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t-IT" sz="2800" b="1" dirty="0">
                <a:solidFill>
                  <a:srgbClr val="000000"/>
                </a:solidFill>
                <a:latin typeface="Calibri" pitchFamily="34" charset="0"/>
                <a:cs typeface="Calibri" pitchFamily="34" charset="0"/>
              </a:rPr>
              <a:t>INGREDIENTI</a:t>
            </a:r>
            <a:endParaRPr sz="2800" b="1" dirty="0">
              <a:solidFill>
                <a:srgbClr val="000000"/>
              </a:solidFill>
              <a:latin typeface="Calibri" pitchFamily="34" charset="0"/>
              <a:cs typeface="Calibri" pitchFamily="34" charset="0"/>
            </a:endParaRPr>
          </a:p>
        </p:txBody>
      </p:sp>
      <p:cxnSp>
        <p:nvCxnSpPr>
          <p:cNvPr id="472" name="Google Shape;472;p43"/>
          <p:cNvCxnSpPr>
            <a:cxnSpLocks/>
          </p:cNvCxnSpPr>
          <p:nvPr/>
        </p:nvCxnSpPr>
        <p:spPr>
          <a:xfrm flipV="1">
            <a:off x="162664" y="2207294"/>
            <a:ext cx="3142834" cy="119421"/>
          </a:xfrm>
          <a:prstGeom prst="straightConnector1">
            <a:avLst/>
          </a:prstGeom>
          <a:noFill/>
          <a:ln w="9525" cap="flat" cmpd="sng">
            <a:solidFill>
              <a:schemeClr val="accent1"/>
            </a:solidFill>
            <a:prstDash val="solid"/>
            <a:round/>
            <a:headEnd type="oval" w="med" len="med"/>
            <a:tailEnd type="oval" w="med" len="med"/>
          </a:ln>
        </p:spPr>
      </p:cxnSp>
      <p:cxnSp>
        <p:nvCxnSpPr>
          <p:cNvPr id="474" name="Google Shape;474;p43"/>
          <p:cNvCxnSpPr>
            <a:cxnSpLocks/>
          </p:cNvCxnSpPr>
          <p:nvPr/>
        </p:nvCxnSpPr>
        <p:spPr>
          <a:xfrm>
            <a:off x="276892" y="2330591"/>
            <a:ext cx="3060424" cy="98598"/>
          </a:xfrm>
          <a:prstGeom prst="straightConnector1">
            <a:avLst/>
          </a:prstGeom>
          <a:noFill/>
          <a:ln w="9525" cap="flat" cmpd="sng">
            <a:solidFill>
              <a:schemeClr val="accent2"/>
            </a:solidFill>
            <a:prstDash val="solid"/>
            <a:round/>
            <a:headEnd type="oval" w="med" len="med"/>
            <a:tailEnd type="oval" w="med" len="med"/>
          </a:ln>
        </p:spPr>
      </p:cxnSp>
      <p:cxnSp>
        <p:nvCxnSpPr>
          <p:cNvPr id="476" name="Google Shape;476;p43"/>
          <p:cNvCxnSpPr>
            <a:cxnSpLocks/>
          </p:cNvCxnSpPr>
          <p:nvPr/>
        </p:nvCxnSpPr>
        <p:spPr>
          <a:xfrm>
            <a:off x="276892" y="2317365"/>
            <a:ext cx="3060424" cy="382785"/>
          </a:xfrm>
          <a:prstGeom prst="straightConnector1">
            <a:avLst/>
          </a:prstGeom>
          <a:noFill/>
          <a:ln w="9525" cap="flat" cmpd="sng">
            <a:solidFill>
              <a:schemeClr val="accent3"/>
            </a:solidFill>
            <a:prstDash val="solid"/>
            <a:round/>
            <a:headEnd type="oval" w="med" len="med"/>
            <a:tailEnd type="oval" w="med" len="med"/>
          </a:ln>
        </p:spPr>
      </p:cxnSp>
      <p:cxnSp>
        <p:nvCxnSpPr>
          <p:cNvPr id="478" name="Google Shape;478;p43"/>
          <p:cNvCxnSpPr>
            <a:cxnSpLocks/>
          </p:cNvCxnSpPr>
          <p:nvPr/>
        </p:nvCxnSpPr>
        <p:spPr>
          <a:xfrm>
            <a:off x="241412" y="2330592"/>
            <a:ext cx="3100988" cy="673206"/>
          </a:xfrm>
          <a:prstGeom prst="straightConnector1">
            <a:avLst/>
          </a:prstGeom>
          <a:noFill/>
          <a:ln w="9525" cap="flat" cmpd="sng">
            <a:solidFill>
              <a:schemeClr val="accent4"/>
            </a:solidFill>
            <a:prstDash val="solid"/>
            <a:round/>
            <a:headEnd type="oval" w="med" len="med"/>
            <a:tailEnd type="oval" w="med" len="med"/>
          </a:ln>
        </p:spPr>
      </p:cxnSp>
      <p:cxnSp>
        <p:nvCxnSpPr>
          <p:cNvPr id="480" name="Google Shape;480;p43"/>
          <p:cNvCxnSpPr>
            <a:cxnSpLocks/>
          </p:cNvCxnSpPr>
          <p:nvPr/>
        </p:nvCxnSpPr>
        <p:spPr>
          <a:xfrm>
            <a:off x="219246" y="2292158"/>
            <a:ext cx="3102270" cy="999672"/>
          </a:xfrm>
          <a:prstGeom prst="straightConnector1">
            <a:avLst/>
          </a:prstGeom>
          <a:noFill/>
          <a:ln w="9525" cap="flat" cmpd="sng">
            <a:solidFill>
              <a:schemeClr val="accent5"/>
            </a:solidFill>
            <a:prstDash val="solid"/>
            <a:round/>
            <a:headEnd type="oval" w="med" len="med"/>
            <a:tailEnd type="oval" w="med" len="med"/>
          </a:ln>
        </p:spPr>
      </p:cxnSp>
      <p:cxnSp>
        <p:nvCxnSpPr>
          <p:cNvPr id="482" name="Google Shape;482;p43"/>
          <p:cNvCxnSpPr>
            <a:cxnSpLocks/>
          </p:cNvCxnSpPr>
          <p:nvPr/>
        </p:nvCxnSpPr>
        <p:spPr>
          <a:xfrm>
            <a:off x="211016" y="2292179"/>
            <a:ext cx="3094482" cy="1215675"/>
          </a:xfrm>
          <a:prstGeom prst="straightConnector1">
            <a:avLst/>
          </a:prstGeom>
          <a:noFill/>
          <a:ln w="9525" cap="flat" cmpd="sng">
            <a:solidFill>
              <a:schemeClr val="accent6"/>
            </a:solidFill>
            <a:prstDash val="solid"/>
            <a:round/>
            <a:headEnd type="oval" w="med" len="med"/>
            <a:tailEnd type="oval" w="med" len="med"/>
          </a:ln>
        </p:spPr>
      </p:cxnSp>
      <p:cxnSp>
        <p:nvCxnSpPr>
          <p:cNvPr id="65" name="Google Shape;472;p43">
            <a:extLst>
              <a:ext uri="{FF2B5EF4-FFF2-40B4-BE49-F238E27FC236}">
                <a16:creationId xmlns:a16="http://schemas.microsoft.com/office/drawing/2014/main" xmlns="" id="{77072AC1-0A9A-4CBA-8CEB-4D255A700B72}"/>
              </a:ext>
            </a:extLst>
          </p:cNvPr>
          <p:cNvCxnSpPr>
            <a:cxnSpLocks/>
          </p:cNvCxnSpPr>
          <p:nvPr/>
        </p:nvCxnSpPr>
        <p:spPr>
          <a:xfrm>
            <a:off x="339156" y="2269303"/>
            <a:ext cx="2987210" cy="1462478"/>
          </a:xfrm>
          <a:prstGeom prst="straightConnector1">
            <a:avLst/>
          </a:prstGeom>
          <a:noFill/>
          <a:ln w="9525" cap="flat" cmpd="sng">
            <a:solidFill>
              <a:schemeClr val="accent1"/>
            </a:solidFill>
            <a:prstDash val="solid"/>
            <a:round/>
            <a:headEnd type="oval" w="med" len="med"/>
            <a:tailEnd type="oval" w="med" len="med"/>
          </a:ln>
        </p:spPr>
      </p:cxnSp>
      <p:sp>
        <p:nvSpPr>
          <p:cNvPr id="48" name="CasellaDiTesto 47">
            <a:extLst>
              <a:ext uri="{FF2B5EF4-FFF2-40B4-BE49-F238E27FC236}">
                <a16:creationId xmlns:a16="http://schemas.microsoft.com/office/drawing/2014/main" xmlns="" id="{F32CB6C5-AB46-4364-B4C3-7A451C27104F}"/>
              </a:ext>
            </a:extLst>
          </p:cNvPr>
          <p:cNvSpPr txBox="1"/>
          <p:nvPr/>
        </p:nvSpPr>
        <p:spPr>
          <a:xfrm>
            <a:off x="3339962" y="1807361"/>
            <a:ext cx="32801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600 gr di farina 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CasellaDiTesto 48">
            <a:extLst>
              <a:ext uri="{FF2B5EF4-FFF2-40B4-BE49-F238E27FC236}">
                <a16:creationId xmlns:a16="http://schemas.microsoft.com/office/drawing/2014/main" xmlns="" id="{AFFF7216-7300-4ACC-8D08-22B7CFF0D7E2}"/>
              </a:ext>
            </a:extLst>
          </p:cNvPr>
          <p:cNvSpPr txBox="1"/>
          <p:nvPr/>
        </p:nvSpPr>
        <p:spPr>
          <a:xfrm>
            <a:off x="2915816" y="1791493"/>
            <a:ext cx="6336704" cy="2665858"/>
          </a:xfrm>
          <a:prstGeom prst="rect">
            <a:avLst/>
          </a:prstGeom>
          <a:noFill/>
        </p:spPr>
        <p:txBody>
          <a:bodyPr wrap="square" rtlCol="0">
            <a:spAutoFit/>
          </a:bodyPr>
          <a:lstStyle/>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200 gr di zucchero</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150 gr d burro</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bustina di lievito</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Scorza di limone grattugiata</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uova fresche</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pizzico di sale</a:t>
            </a:r>
          </a:p>
          <a:p>
            <a:pPr marL="45720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Opzionale: 1 bicchierino di liquore (rhum, Strega, Marsala….quello che c’è in casa)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89" name="Google Shape;472;p43">
            <a:extLst>
              <a:ext uri="{FF2B5EF4-FFF2-40B4-BE49-F238E27FC236}">
                <a16:creationId xmlns:a16="http://schemas.microsoft.com/office/drawing/2014/main" xmlns="" id="{9B139AD9-32A2-476C-950D-061BCA5C560E}"/>
              </a:ext>
            </a:extLst>
          </p:cNvPr>
          <p:cNvCxnSpPr>
            <a:cxnSpLocks/>
          </p:cNvCxnSpPr>
          <p:nvPr/>
        </p:nvCxnSpPr>
        <p:spPr>
          <a:xfrm flipV="1">
            <a:off x="214162" y="1995051"/>
            <a:ext cx="3107120" cy="331664"/>
          </a:xfrm>
          <a:prstGeom prst="straightConnector1">
            <a:avLst/>
          </a:prstGeom>
          <a:noFill/>
          <a:ln w="9525" cap="flat" cmpd="sng">
            <a:solidFill>
              <a:schemeClr val="accent1"/>
            </a:solidFill>
            <a:prstDash val="solid"/>
            <a:round/>
            <a:headEnd type="oval" w="med" len="med"/>
            <a:tailEnd type="oval" w="med" len="med"/>
          </a:ln>
        </p:spPr>
      </p:cxnSp>
      <p:cxnSp>
        <p:nvCxnSpPr>
          <p:cNvPr id="92" name="Google Shape;476;p43">
            <a:extLst>
              <a:ext uri="{FF2B5EF4-FFF2-40B4-BE49-F238E27FC236}">
                <a16:creationId xmlns:a16="http://schemas.microsoft.com/office/drawing/2014/main" xmlns="" id="{9E5D7160-A162-4EC2-AF5E-59ED0F83A850}"/>
              </a:ext>
            </a:extLst>
          </p:cNvPr>
          <p:cNvCxnSpPr>
            <a:cxnSpLocks/>
          </p:cNvCxnSpPr>
          <p:nvPr/>
        </p:nvCxnSpPr>
        <p:spPr>
          <a:xfrm flipV="1">
            <a:off x="211763" y="1763522"/>
            <a:ext cx="3087848" cy="541979"/>
          </a:xfrm>
          <a:prstGeom prst="straightConnector1">
            <a:avLst/>
          </a:prstGeom>
          <a:noFill/>
          <a:ln w="9525" cap="flat" cmpd="sng">
            <a:solidFill>
              <a:schemeClr val="accent3"/>
            </a:solidFill>
            <a:prstDash val="solid"/>
            <a:round/>
            <a:headEnd type="oval" w="med" len="med"/>
            <a:tailEnd type="oval" w="med" len="med"/>
          </a:ln>
        </p:spPr>
      </p:cxnSp>
      <p:cxnSp>
        <p:nvCxnSpPr>
          <p:cNvPr id="97" name="Google Shape;480;p43">
            <a:extLst>
              <a:ext uri="{FF2B5EF4-FFF2-40B4-BE49-F238E27FC236}">
                <a16:creationId xmlns:a16="http://schemas.microsoft.com/office/drawing/2014/main" xmlns="" id="{C50DC33F-73AA-4C31-A710-9FA34D3CF803}"/>
              </a:ext>
            </a:extLst>
          </p:cNvPr>
          <p:cNvCxnSpPr>
            <a:cxnSpLocks/>
          </p:cNvCxnSpPr>
          <p:nvPr/>
        </p:nvCxnSpPr>
        <p:spPr>
          <a:xfrm flipV="1">
            <a:off x="247030" y="1564649"/>
            <a:ext cx="3018684" cy="762067"/>
          </a:xfrm>
          <a:prstGeom prst="straightConnector1">
            <a:avLst/>
          </a:prstGeom>
          <a:noFill/>
          <a:ln w="9525" cap="flat" cmpd="sng">
            <a:solidFill>
              <a:schemeClr val="accent5"/>
            </a:solidFill>
            <a:prstDash val="solid"/>
            <a:round/>
            <a:headEnd type="oval" w="med" len="med"/>
            <a:tailEnd type="oval" w="med" len="med"/>
          </a:ln>
        </p:spPr>
      </p:cxnSp>
      <p:cxnSp>
        <p:nvCxnSpPr>
          <p:cNvPr id="106" name="Google Shape;474;p43">
            <a:extLst>
              <a:ext uri="{FF2B5EF4-FFF2-40B4-BE49-F238E27FC236}">
                <a16:creationId xmlns:a16="http://schemas.microsoft.com/office/drawing/2014/main" xmlns="" id="{3F8731B4-EE23-40EA-AB94-5397D0C379A6}"/>
              </a:ext>
            </a:extLst>
          </p:cNvPr>
          <p:cNvCxnSpPr>
            <a:cxnSpLocks/>
          </p:cNvCxnSpPr>
          <p:nvPr/>
        </p:nvCxnSpPr>
        <p:spPr>
          <a:xfrm flipV="1">
            <a:off x="271808" y="1337929"/>
            <a:ext cx="2991889" cy="988786"/>
          </a:xfrm>
          <a:prstGeom prst="straightConnector1">
            <a:avLst/>
          </a:prstGeom>
          <a:noFill/>
          <a:ln w="9525" cap="flat" cmpd="sng">
            <a:solidFill>
              <a:schemeClr val="accent2"/>
            </a:solidFill>
            <a:prstDash val="solid"/>
            <a:round/>
            <a:headEnd type="oval" w="med" len="med"/>
            <a:tailEnd type="oval" w="med" len="med"/>
          </a:ln>
        </p:spPr>
      </p:cxnSp>
      <p:sp>
        <p:nvSpPr>
          <p:cNvPr id="485" name="CasellaDiTesto 484">
            <a:extLst>
              <a:ext uri="{FF2B5EF4-FFF2-40B4-BE49-F238E27FC236}">
                <a16:creationId xmlns:a16="http://schemas.microsoft.com/office/drawing/2014/main" xmlns="" id="{058C733D-2AF6-40D3-A2AA-DF31C95F9926}"/>
              </a:ext>
            </a:extLst>
          </p:cNvPr>
          <p:cNvSpPr txBox="1"/>
          <p:nvPr/>
        </p:nvSpPr>
        <p:spPr>
          <a:xfrm>
            <a:off x="3285162" y="1131261"/>
            <a:ext cx="217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150 gr di zucchero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CasellaDiTesto 111">
            <a:extLst>
              <a:ext uri="{FF2B5EF4-FFF2-40B4-BE49-F238E27FC236}">
                <a16:creationId xmlns:a16="http://schemas.microsoft.com/office/drawing/2014/main" xmlns="" id="{D4CA500D-7A09-49E3-8904-E510BE384C2B}"/>
              </a:ext>
            </a:extLst>
          </p:cNvPr>
          <p:cNvSpPr txBox="1"/>
          <p:nvPr/>
        </p:nvSpPr>
        <p:spPr>
          <a:xfrm>
            <a:off x="2843808" y="1344244"/>
            <a:ext cx="4699000" cy="324128"/>
          </a:xfrm>
          <a:prstGeom prst="rect">
            <a:avLst/>
          </a:prstGeom>
          <a:noFill/>
        </p:spPr>
        <p:txBody>
          <a:bodyPr wrap="square">
            <a:spAutoFit/>
          </a:bodyPr>
          <a:lstStyle/>
          <a:p>
            <a:pPr marL="457200" marR="0" lvl="0" indent="0" algn="just" defTabSz="914400" rtl="0" eaLnBrk="1" fontAlgn="auto" latinLnBrk="0" hangingPunct="1">
              <a:lnSpc>
                <a:spcPct val="115000"/>
              </a:lnSpc>
              <a:spcBef>
                <a:spcPts val="0"/>
              </a:spcBef>
              <a:spcAft>
                <a:spcPts val="100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650 gr di ricotta</a:t>
            </a:r>
            <a:endParaRPr kumimoji="0" lang="it-IT"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87" name="CasellaDiTesto 486">
            <a:extLst>
              <a:ext uri="{FF2B5EF4-FFF2-40B4-BE49-F238E27FC236}">
                <a16:creationId xmlns:a16="http://schemas.microsoft.com/office/drawing/2014/main" xmlns="" id="{8A11C9D1-1300-493D-B210-44FD13D2745F}"/>
              </a:ext>
            </a:extLst>
          </p:cNvPr>
          <p:cNvSpPr txBox="1"/>
          <p:nvPr/>
        </p:nvSpPr>
        <p:spPr>
          <a:xfrm>
            <a:off x="3305021" y="1577656"/>
            <a:ext cx="3960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bustina di vanillina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4" name="Ovale 493">
            <a:extLst>
              <a:ext uri="{FF2B5EF4-FFF2-40B4-BE49-F238E27FC236}">
                <a16:creationId xmlns:a16="http://schemas.microsoft.com/office/drawing/2014/main" xmlns="" id="{E052BE8E-80D5-4792-B5B9-990715DB253E}"/>
              </a:ext>
            </a:extLst>
          </p:cNvPr>
          <p:cNvSpPr/>
          <p:nvPr/>
        </p:nvSpPr>
        <p:spPr>
          <a:xfrm>
            <a:off x="118147" y="2176007"/>
            <a:ext cx="282603" cy="257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 name="Immagine 2">
            <a:extLst>
              <a:ext uri="{FF2B5EF4-FFF2-40B4-BE49-F238E27FC236}">
                <a16:creationId xmlns:a16="http://schemas.microsoft.com/office/drawing/2014/main" xmlns="" id="{913818E4-50B4-41C7-87A0-B81392DC579E}"/>
              </a:ext>
            </a:extLst>
          </p:cNvPr>
          <p:cNvPicPr>
            <a:picLocks noChangeAspect="1"/>
          </p:cNvPicPr>
          <p:nvPr/>
        </p:nvPicPr>
        <p:blipFill>
          <a:blip r:embed="rId3"/>
          <a:stretch>
            <a:fillRect/>
          </a:stretch>
        </p:blipFill>
        <p:spPr>
          <a:xfrm>
            <a:off x="5871611" y="1059582"/>
            <a:ext cx="3116532" cy="2106180"/>
          </a:xfrm>
          <a:prstGeom prst="rect">
            <a:avLst/>
          </a:prstGeom>
        </p:spPr>
      </p:pic>
    </p:spTree>
    <p:extLst>
      <p:ext uri="{BB962C8B-B14F-4D97-AF65-F5344CB8AC3E}">
        <p14:creationId xmlns:p14="http://schemas.microsoft.com/office/powerpoint/2010/main" xmlns="" val="3113952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00" y="933150"/>
            <a:ext cx="6984000" cy="396300"/>
          </a:xfrm>
          <a:prstGeom prst="rect">
            <a:avLst/>
          </a:prstGeom>
        </p:spPr>
        <p:txBody>
          <a:bodyPr spcFirstLastPara="1" wrap="square" lIns="0" tIns="0" rIns="0" bIns="0" anchor="b" anchorCtr="0">
            <a:noAutofit/>
          </a:bodyPr>
          <a:lstStyle/>
          <a:p>
            <a:pPr defTabSz="685800">
              <a:spcBef>
                <a:spcPct val="0"/>
              </a:spcBef>
              <a:spcAft>
                <a:spcPts val="450"/>
              </a:spcAft>
              <a:buClrTx/>
              <a:buFont typeface="Arial"/>
            </a:pPr>
            <a:r>
              <a:rPr lang="it-IT" b="1" kern="1200" dirty="0">
                <a:ln w="12700">
                  <a:solidFill>
                    <a:srgbClr val="44546A">
                      <a:lumMod val="75000"/>
                    </a:srgbClr>
                  </a:solidFill>
                  <a:prstDash val="solid"/>
                </a:ln>
                <a:solidFill>
                  <a:prstClr val="black"/>
                </a:solidFill>
                <a:latin typeface="Calibri" pitchFamily="34" charset="0"/>
                <a:ea typeface="+mn-ea"/>
                <a:cs typeface="Calibri" pitchFamily="34" charset="0"/>
                <a:sym typeface="Arial"/>
              </a:rPr>
              <a:t>Torta sbriciolona ricotta e cioccolato</a:t>
            </a:r>
            <a:br>
              <a:rPr lang="it-IT" b="1" kern="1200" dirty="0">
                <a:ln w="12700">
                  <a:solidFill>
                    <a:srgbClr val="44546A">
                      <a:lumMod val="75000"/>
                    </a:srgbClr>
                  </a:solidFill>
                  <a:prstDash val="solid"/>
                </a:ln>
                <a:solidFill>
                  <a:prstClr val="black"/>
                </a:solidFill>
                <a:latin typeface="Calibri" pitchFamily="34" charset="0"/>
                <a:ea typeface="+mn-ea"/>
                <a:cs typeface="Calibri" pitchFamily="34" charset="0"/>
                <a:sym typeface="Arial"/>
              </a:rPr>
            </a:br>
            <a:endParaRPr b="1" kern="1200" dirty="0">
              <a:ln w="12700">
                <a:solidFill>
                  <a:srgbClr val="44546A">
                    <a:lumMod val="75000"/>
                  </a:srgbClr>
                </a:solidFill>
                <a:prstDash val="solid"/>
              </a:ln>
              <a:solidFill>
                <a:prstClr val="black"/>
              </a:solidFill>
              <a:latin typeface="Calibri" pitchFamily="34" charset="0"/>
              <a:ea typeface="+mn-ea"/>
              <a:cs typeface="Calibri" pitchFamily="34" charset="0"/>
              <a:sym typeface="Arial"/>
            </a:endParaRPr>
          </a:p>
        </p:txBody>
      </p:sp>
      <p:sp>
        <p:nvSpPr>
          <p:cNvPr id="3" name="CasellaDiTesto 2">
            <a:extLst>
              <a:ext uri="{FF2B5EF4-FFF2-40B4-BE49-F238E27FC236}">
                <a16:creationId xmlns:a16="http://schemas.microsoft.com/office/drawing/2014/main" xmlns="" id="{8BF65238-7D70-404E-8E83-54AD85A5BDF7}"/>
              </a:ext>
            </a:extLst>
          </p:cNvPr>
          <p:cNvSpPr txBox="1"/>
          <p:nvPr/>
        </p:nvSpPr>
        <p:spPr>
          <a:xfrm>
            <a:off x="108012" y="973476"/>
            <a:ext cx="1656184"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1900" b="1" i="1" dirty="0"/>
              <a:t>RICETTA</a:t>
            </a:r>
          </a:p>
        </p:txBody>
      </p:sp>
      <p:sp>
        <p:nvSpPr>
          <p:cNvPr id="4" name="CasellaDiTesto 3">
            <a:extLst>
              <a:ext uri="{FF2B5EF4-FFF2-40B4-BE49-F238E27FC236}">
                <a16:creationId xmlns:a16="http://schemas.microsoft.com/office/drawing/2014/main" xmlns="" id="{B22DFDF3-61CB-4DF8-B6AE-3F3089FC2DAA}"/>
              </a:ext>
            </a:extLst>
          </p:cNvPr>
          <p:cNvSpPr txBox="1"/>
          <p:nvPr/>
        </p:nvSpPr>
        <p:spPr>
          <a:xfrm>
            <a:off x="-324544" y="1358197"/>
            <a:ext cx="8712968" cy="2624052"/>
          </a:xfrm>
          <a:prstGeom prst="rect">
            <a:avLst/>
          </a:prstGeom>
          <a:noFill/>
        </p:spPr>
        <p:txBody>
          <a:bodyPr wrap="square" rtlCol="0">
            <a:spAutoFit/>
          </a:bodyPr>
          <a:lstStyle/>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sz="1600" b="1"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Farcitura</a:t>
            </a:r>
            <a:r>
              <a:rPr kumimoji="0" lang="it-IT" sz="1600" b="0"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 in una ciotola mescolate la ricotta con lo zucchero, la bustina di vanillina e il cioccolato fondente tagliato a pezzetti fino ad ottenere un composto cremoso.</a:t>
            </a:r>
          </a:p>
          <a:p>
            <a:pPr marL="45720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kumimoji="0" lang="it-IT" sz="1600" b="1"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Impasto</a:t>
            </a:r>
            <a:r>
              <a:rPr kumimoji="0" lang="it-IT" sz="1600" b="0"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 mettete la farina in una ciotola abbastanza grande, unite lo zucchero, il pizzico di sale, il lievito, il bicchierino di liquore la scorza di limone grattugiato ed il burro ammorbidito a temperatura ambiente (tiratelo fuori dal frigo circa 15 minuti prima di iniziare a cucinare la vostra torta). Cominciate ad impastare tutti gli ingredienti con le mani in modo gossolano fino ad ottenere un composto sbriciolato (l’impasto deve rimanere slegato e non deve essere omogeneo). Aggiungete un uovo alla volta facendolo assorbire ma mantenendo il composto grezzo. Il composto va lavorato per pochi minuti.</a:t>
            </a:r>
          </a:p>
        </p:txBody>
      </p:sp>
    </p:spTree>
    <p:extLst>
      <p:ext uri="{BB962C8B-B14F-4D97-AF65-F5344CB8AC3E}">
        <p14:creationId xmlns:p14="http://schemas.microsoft.com/office/powerpoint/2010/main" xmlns="" val="3689513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B22DFDF3-61CB-4DF8-B6AE-3F3089FC2DAA}"/>
              </a:ext>
            </a:extLst>
          </p:cNvPr>
          <p:cNvSpPr txBox="1"/>
          <p:nvPr/>
        </p:nvSpPr>
        <p:spPr>
          <a:xfrm>
            <a:off x="2771800" y="1319789"/>
            <a:ext cx="5652120" cy="2785378"/>
          </a:xfrm>
          <a:prstGeom prst="rect">
            <a:avLst/>
          </a:prstGeom>
          <a:noFill/>
        </p:spPr>
        <p:txBody>
          <a:bodyPr wrap="square" rtlCol="0">
            <a:spAutoFit/>
          </a:bodyPr>
          <a:lstStyle/>
          <a:p>
            <a:pPr marL="457200" marR="0" lvl="0" indent="0" defTabSz="914400" rtl="0" eaLnBrk="1" fontAlgn="auto" latinLnBrk="0" hangingPunct="1">
              <a:lnSpc>
                <a:spcPct val="115000"/>
              </a:lnSpc>
              <a:spcBef>
                <a:spcPts val="0"/>
              </a:spcBef>
              <a:spcAft>
                <a:spcPts val="0"/>
              </a:spcAft>
              <a:buClr>
                <a:srgbClr val="000000"/>
              </a:buClr>
              <a:buSzTx/>
              <a:buFont typeface="Arial"/>
              <a:buNone/>
              <a:tabLst/>
              <a:defRPr/>
            </a:pPr>
            <a:r>
              <a:rPr kumimoji="0" lang="it-IT" sz="1400" b="0"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A questo punto accendete il forno a 180 gradi e nel frattempo imburrate un tegame del diametro di circa 30 cm e riempitelo con metà del composto. Poi versateci sopra la crema di ricotta e ricoprite con l’altra metà del composto. </a:t>
            </a:r>
          </a:p>
          <a:p>
            <a:pPr marL="457200" marR="0" lvl="0" indent="0" defTabSz="914400" rtl="0" eaLnBrk="1" fontAlgn="auto" latinLnBrk="0" hangingPunct="1">
              <a:lnSpc>
                <a:spcPct val="115000"/>
              </a:lnSpc>
              <a:spcBef>
                <a:spcPts val="0"/>
              </a:spcBef>
              <a:spcAft>
                <a:spcPts val="0"/>
              </a:spcAft>
              <a:buClr>
                <a:srgbClr val="000000"/>
              </a:buClr>
              <a:buSzTx/>
              <a:buFont typeface="Arial"/>
              <a:buNone/>
              <a:tabLst/>
              <a:defRPr/>
            </a:pPr>
            <a:r>
              <a:rPr kumimoji="0" lang="it-IT" sz="1400" b="0" i="0" u="none" strike="noStrike" kern="1200" cap="none" spc="0" normalizeH="0" baseline="0" noProof="0" dirty="0">
                <a:ln>
                  <a:noFill/>
                </a:ln>
                <a:solidFill>
                  <a:srgbClr val="1F1111"/>
                </a:solidFill>
                <a:effectLst/>
                <a:uLnTx/>
                <a:uFillTx/>
                <a:latin typeface="Calibri" panose="020F0502020204030204" pitchFamily="34" charset="0"/>
                <a:ea typeface="+mn-ea"/>
                <a:cs typeface="Calibri" panose="020F0502020204030204" pitchFamily="34" charset="0"/>
                <a:sym typeface="Arial"/>
              </a:rPr>
              <a:t>Infornate per circa 50 minuti: la vostra torta va sfornata quando la superficie è dorata. Lasciatela raffreddare qualche ora. Infine prendete un piatto abbastanza grande, ponetelo sopra la torta e capovolgetela. Cospargete la torta con uno strato sottile di zucchero a velo. Questo dolce va conservato in frigorifero poiché è a base di formaggio fresco.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Immagine 6">
            <a:extLst>
              <a:ext uri="{FF2B5EF4-FFF2-40B4-BE49-F238E27FC236}">
                <a16:creationId xmlns:a16="http://schemas.microsoft.com/office/drawing/2014/main" xmlns="" id="{DB97DDEF-8E8E-4982-AB3E-DC4150E73AE2}"/>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324" y="1437841"/>
            <a:ext cx="2664296" cy="2088232"/>
          </a:xfrm>
          <a:prstGeom prst="rect">
            <a:avLst/>
          </a:prstGeom>
          <a:noFill/>
          <a:ln>
            <a:noFill/>
          </a:ln>
        </p:spPr>
      </p:pic>
      <p:sp>
        <p:nvSpPr>
          <p:cNvPr id="2" name="Rettangolo 1">
            <a:extLst>
              <a:ext uri="{FF2B5EF4-FFF2-40B4-BE49-F238E27FC236}">
                <a16:creationId xmlns:a16="http://schemas.microsoft.com/office/drawing/2014/main" xmlns="" id="{9977134E-60E2-4E8B-9F98-98DB22525C31}"/>
              </a:ext>
            </a:extLst>
          </p:cNvPr>
          <p:cNvSpPr/>
          <p:nvPr/>
        </p:nvSpPr>
        <p:spPr>
          <a:xfrm>
            <a:off x="2771800" y="586806"/>
            <a:ext cx="3561038" cy="307777"/>
          </a:xfrm>
          <a:prstGeom prst="rect">
            <a:avLst/>
          </a:prstGeom>
        </p:spPr>
        <p:txBody>
          <a:bodyPr wrap="square">
            <a:spAutoFit/>
          </a:bodyPr>
          <a:lstStyle/>
          <a:p>
            <a:pPr lvl="0" eaLnBrk="0" fontAlgn="base" hangingPunct="0">
              <a:spcBef>
                <a:spcPct val="0"/>
              </a:spcBef>
              <a:spcAft>
                <a:spcPct val="0"/>
              </a:spcAft>
              <a:buClrTx/>
            </a:pPr>
            <a:r>
              <a:rPr lang="it-IT" altLang="it-IT" dirty="0">
                <a:solidFill>
                  <a:schemeClr val="tx1"/>
                </a:solidFill>
                <a:latin typeface="Arial" panose="020B0604020202020204" pitchFamily="34" charset="0"/>
                <a:hlinkClick r:id="rId4" tooltip="YouCut_20210424_135708908.mp4"/>
              </a:rPr>
              <a:t>YouCut_20210424_135708908.mp4Video</a:t>
            </a:r>
            <a:endParaRPr lang="it-IT" altLang="it-IT"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1902178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Apparato Digerente</a:t>
            </a:r>
          </a:p>
        </p:txBody>
      </p:sp>
    </p:spTree>
    <p:extLst>
      <p:ext uri="{BB962C8B-B14F-4D97-AF65-F5344CB8AC3E}">
        <p14:creationId xmlns:p14="http://schemas.microsoft.com/office/powerpoint/2010/main" xmlns="" val="478405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9" name="Immagine 8">
            <a:extLst>
              <a:ext uri="{FF2B5EF4-FFF2-40B4-BE49-F238E27FC236}">
                <a16:creationId xmlns:a16="http://schemas.microsoft.com/office/drawing/2014/main" xmlns="" id="{B29169E4-5CE2-4074-A440-526AFACD030F}"/>
              </a:ext>
            </a:extLst>
          </p:cNvPr>
          <p:cNvPicPr>
            <a:picLocks noChangeAspect="1"/>
          </p:cNvPicPr>
          <p:nvPr/>
        </p:nvPicPr>
        <p:blipFill>
          <a:blip r:embed="rId3"/>
          <a:stretch>
            <a:fillRect/>
          </a:stretch>
        </p:blipFill>
        <p:spPr>
          <a:xfrm rot="16200000">
            <a:off x="2096427" y="51469"/>
            <a:ext cx="2664296" cy="5040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magine 10">
            <a:extLst>
              <a:ext uri="{FF2B5EF4-FFF2-40B4-BE49-F238E27FC236}">
                <a16:creationId xmlns:a16="http://schemas.microsoft.com/office/drawing/2014/main" xmlns="" id="{BD7E66F6-0371-473E-8528-D480D248F078}"/>
              </a:ext>
            </a:extLst>
          </p:cNvPr>
          <p:cNvPicPr>
            <a:picLocks noChangeAspect="1"/>
          </p:cNvPicPr>
          <p:nvPr/>
        </p:nvPicPr>
        <p:blipFill>
          <a:blip r:embed="rId4"/>
          <a:srcRect t="11835"/>
          <a:stretch>
            <a:fillRect/>
          </a:stretch>
        </p:blipFill>
        <p:spPr>
          <a:xfrm>
            <a:off x="6581403" y="1245476"/>
            <a:ext cx="1800200" cy="266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5978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Buon appetito!!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 name="Google Shape;70;p13"/>
          <p:cNvPicPr preferRelativeResize="0"/>
          <p:nvPr/>
        </p:nvPicPr>
        <p:blipFill>
          <a:blip r:embed="rId3">
            <a:alphaModFix/>
          </a:blip>
          <a:stretch>
            <a:fillRect/>
          </a:stretch>
        </p:blipFill>
        <p:spPr>
          <a:xfrm>
            <a:off x="611560" y="1213321"/>
            <a:ext cx="3168352" cy="2520280"/>
          </a:xfrm>
          <a:prstGeom prst="rect">
            <a:avLst/>
          </a:prstGeom>
          <a:noFill/>
          <a:ln>
            <a:noFill/>
          </a:ln>
        </p:spPr>
      </p:pic>
      <p:sp>
        <p:nvSpPr>
          <p:cNvPr id="21" name="Rettangolo 20">
            <a:extLst>
              <a:ext uri="{FF2B5EF4-FFF2-40B4-BE49-F238E27FC236}">
                <a16:creationId xmlns:a16="http://schemas.microsoft.com/office/drawing/2014/main" xmlns="" id="{054480C6-A66F-4491-B477-FB33962E3A6A}"/>
              </a:ext>
            </a:extLst>
          </p:cNvPr>
          <p:cNvSpPr/>
          <p:nvPr/>
        </p:nvSpPr>
        <p:spPr>
          <a:xfrm>
            <a:off x="4139952" y="1131590"/>
            <a:ext cx="4572000" cy="3108543"/>
          </a:xfrm>
          <a:prstGeom prst="rect">
            <a:avLst/>
          </a:prstGeom>
        </p:spPr>
        <p:txBody>
          <a:bodyPr wrap="square">
            <a:spAutoFit/>
          </a:bodyPr>
          <a:lstStyle/>
          <a:p>
            <a:pPr lvl="1">
              <a:spcAft>
                <a:spcPts val="1200"/>
              </a:spcAft>
            </a:pPr>
            <a:r>
              <a:rPr lang="it-IT" dirty="0">
                <a:solidFill>
                  <a:schemeClr val="tx1">
                    <a:lumMod val="50000"/>
                  </a:schemeClr>
                </a:solidFill>
                <a:latin typeface="Playfair Display"/>
                <a:ea typeface="Playfair Display"/>
                <a:cs typeface="Playfair Display"/>
                <a:sym typeface="Playfair Display"/>
              </a:rPr>
              <a:t>Alla base della piramide sono presenti i cibi da consumare giornalmente: ad esempio la frutta e la verdura, ma non dimenticando l’importanza dell’acqua.                         Troviamo poi alcuni alimenti da consumare in minor quantità:  pasta, pane, cereali, frutta secca…                                            Incontriamo poi i grassi vegetali come olio, burro, avocado. Allo stesso livello ci sono anche i derivati del latte come yogurt, crema…                                                                 Dovremmo consumare settimanalmente la carne, le uova, i formaggi, il pesce…		                                       In cima alla piramide ci sono i cibi che sono da consumare mensilmente come i cibi spazzatura (patatine  fritte, panini con hamburger). E infine, ci sono lo zucchero e il sale che sono da assumere in piccole quantità.</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t-IT" dirty="0"/>
              <a:t>Tabella Nutrizionale</a:t>
            </a:r>
          </a:p>
        </p:txBody>
      </p:sp>
    </p:spTree>
    <p:extLst>
      <p:ext uri="{BB962C8B-B14F-4D97-AF65-F5344CB8AC3E}">
        <p14:creationId xmlns:p14="http://schemas.microsoft.com/office/powerpoint/2010/main" xmlns="" val="151267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BC8199E8-A2F8-4877-B4EA-D96D17C0519F}"/>
              </a:ext>
            </a:extLst>
          </p:cNvPr>
          <p:cNvSpPr txBox="1"/>
          <p:nvPr/>
        </p:nvSpPr>
        <p:spPr>
          <a:xfrm>
            <a:off x="611560" y="1635646"/>
            <a:ext cx="7704856" cy="1815882"/>
          </a:xfrm>
          <a:prstGeom prst="rect">
            <a:avLst/>
          </a:prstGeom>
          <a:noFill/>
        </p:spPr>
        <p:txBody>
          <a:bodyPr wrap="square" rtlCol="0">
            <a:spAutoFit/>
          </a:bodyPr>
          <a:lstStyle/>
          <a:p>
            <a:pPr algn="just"/>
            <a:r>
              <a:rPr kumimoji="0" lang="it-IT" sz="16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Nella maggior parte degli </a:t>
            </a:r>
            <a:r>
              <a:rPr lang="it-IT" sz="1600" dirty="0">
                <a:latin typeface="Calibri" pitchFamily="34" charset="0"/>
                <a:cs typeface="Calibri" pitchFamily="34" charset="0"/>
              </a:rPr>
              <a:t>St</a:t>
            </a:r>
            <a:r>
              <a:rPr kumimoji="0" lang="it-IT" sz="16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ati, l’etichetta di ogni prodotto alimentare deve riportare obbligatoriamente la tabella nutrizionale, ovvero un indicatore del valore energetico dell’alimento, in relazione al suo contenuto di proteine, grassi, carboidrati.		        </a:t>
            </a:r>
            <a:r>
              <a:rPr lang="it-IT" sz="1600" dirty="0">
                <a:latin typeface="Calibri" pitchFamily="34" charset="0"/>
                <a:cs typeface="Calibri" pitchFamily="34" charset="0"/>
              </a:rPr>
              <a:t>In Europa, sino all'emanazione del Regolamento UE n. 1169/2011, l'etichettatura nutrizionale era facoltativa, a meno che sulla confezione o nella pubblicità del prodotto alimentare si facesse riferimento a specifiche indicazioni nutrizionali.</a:t>
            </a:r>
          </a:p>
          <a:p>
            <a:pPr algn="just"/>
            <a:r>
              <a:rPr lang="it-IT" sz="1600" dirty="0">
                <a:latin typeface="Calibri" pitchFamily="34" charset="0"/>
                <a:cs typeface="Calibri" pitchFamily="34" charset="0"/>
              </a:rPr>
              <a:t>Dal 16 dicembre 2016 invece tutti gli alimenti devono riportare l'etichetta nutrizionale.</a:t>
            </a:r>
          </a:p>
        </p:txBody>
      </p:sp>
    </p:spTree>
    <p:extLst>
      <p:ext uri="{BB962C8B-B14F-4D97-AF65-F5344CB8AC3E}">
        <p14:creationId xmlns:p14="http://schemas.microsoft.com/office/powerpoint/2010/main" xmlns="" val="52580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57346" name="Picture 2" descr="Tabella valori nutrizionali Alici Delicius | Delicius"/>
          <p:cNvPicPr>
            <a:picLocks noChangeAspect="1" noChangeArrowheads="1"/>
          </p:cNvPicPr>
          <p:nvPr/>
        </p:nvPicPr>
        <p:blipFill>
          <a:blip r:embed="rId3"/>
          <a:srcRect/>
          <a:stretch>
            <a:fillRect/>
          </a:stretch>
        </p:blipFill>
        <p:spPr bwMode="auto">
          <a:xfrm>
            <a:off x="136635" y="126124"/>
            <a:ext cx="2963917" cy="2291255"/>
          </a:xfrm>
          <a:prstGeom prst="rect">
            <a:avLst/>
          </a:prstGeom>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sp>
        <p:nvSpPr>
          <p:cNvPr id="57348" name="AutoShape 4" descr="R​ealizzazione tabelle nutrizionali - Emilio Chininea - Emilio Chini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57350" name="AutoShape 6" descr="R​ealizzazione tabelle nutrizionali - Emilio Chininea - Emilio Chinin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57352" name="Picture 8" descr="R​ealizzazione tabelle nutrizionali - Emilio Chininea - Emilio Chininea"/>
          <p:cNvPicPr>
            <a:picLocks noChangeAspect="1" noChangeArrowheads="1"/>
          </p:cNvPicPr>
          <p:nvPr/>
        </p:nvPicPr>
        <p:blipFill>
          <a:blip r:embed="rId4">
            <a:lum contrast="10000"/>
          </a:blip>
          <a:srcRect/>
          <a:stretch>
            <a:fillRect/>
          </a:stretch>
        </p:blipFill>
        <p:spPr bwMode="auto">
          <a:xfrm>
            <a:off x="6253656" y="140741"/>
            <a:ext cx="2753710" cy="2335857"/>
          </a:xfrm>
          <a:prstGeom prst="rect">
            <a:avLst/>
          </a:prstGeom>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pic>
        <p:nvPicPr>
          <p:cNvPr id="57358" name="Picture 14" descr="Tabella nutrizionale - FoodTicket 4"/>
          <p:cNvPicPr>
            <a:picLocks noChangeAspect="1" noChangeArrowheads="1"/>
          </p:cNvPicPr>
          <p:nvPr/>
        </p:nvPicPr>
        <p:blipFill>
          <a:blip r:embed="rId5"/>
          <a:srcRect/>
          <a:stretch>
            <a:fillRect/>
          </a:stretch>
        </p:blipFill>
        <p:spPr bwMode="auto">
          <a:xfrm>
            <a:off x="3120545" y="2203469"/>
            <a:ext cx="3101579" cy="2011180"/>
          </a:xfrm>
          <a:prstGeom prst="rect">
            <a:avLst/>
          </a:prstGeom>
          <a:no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spTree>
    <p:extLst>
      <p:ext uri="{BB962C8B-B14F-4D97-AF65-F5344CB8AC3E}">
        <p14:creationId xmlns:p14="http://schemas.microsoft.com/office/powerpoint/2010/main" xmlns="" val="640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4798" y="1135885"/>
            <a:ext cx="6984000" cy="396300"/>
          </a:xfrm>
        </p:spPr>
        <p:txBody>
          <a:bodyPr/>
          <a:lstStyle/>
          <a:p>
            <a:r>
              <a:rPr lang="it-IT" sz="3000" b="1" dirty="0">
                <a:latin typeface="+mj-lt"/>
              </a:rPr>
              <a:t>Tre prodotti a confronto</a:t>
            </a:r>
            <a:br>
              <a:rPr lang="it-IT" sz="3000" b="1" dirty="0">
                <a:latin typeface="+mj-lt"/>
              </a:rPr>
            </a:br>
            <a:r>
              <a:rPr lang="it-IT" sz="3000" b="1" dirty="0">
                <a:latin typeface="+mj-lt"/>
              </a:rPr>
              <a:t/>
            </a:r>
            <a:br>
              <a:rPr lang="it-IT" sz="3000" b="1" dirty="0">
                <a:latin typeface="+mj-lt"/>
              </a:rPr>
            </a:br>
            <a:r>
              <a:rPr lang="it-IT" sz="2000" dirty="0">
                <a:latin typeface="+mj-lt"/>
              </a:rPr>
              <a:t>Abbiamo confrontato tre prodotti</a:t>
            </a:r>
          </a:p>
        </p:txBody>
      </p:sp>
      <p:sp>
        <p:nvSpPr>
          <p:cNvPr id="4" name="Segnaposto numero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it-IT" smtClean="0"/>
              <a:pPr marL="0" lvl="0" indent="0" algn="ctr" rtl="0">
                <a:spcBef>
                  <a:spcPts val="0"/>
                </a:spcBef>
                <a:spcAft>
                  <a:spcPts val="0"/>
                </a:spcAft>
                <a:buNone/>
              </a:pPr>
              <a:t>9</a:t>
            </a:fld>
            <a:endParaRPr lang="it-IT" dirty="0"/>
          </a:p>
        </p:txBody>
      </p:sp>
      <p:sp>
        <p:nvSpPr>
          <p:cNvPr id="6" name="CasellaDiTesto 5"/>
          <p:cNvSpPr txBox="1"/>
          <p:nvPr/>
        </p:nvSpPr>
        <p:spPr>
          <a:xfrm>
            <a:off x="733350" y="1579602"/>
            <a:ext cx="7488620" cy="2800767"/>
          </a:xfrm>
          <a:prstGeom prst="rect">
            <a:avLst/>
          </a:prstGeom>
          <a:noFill/>
        </p:spPr>
        <p:txBody>
          <a:bodyPr wrap="square" rtlCol="0">
            <a:spAutoFit/>
          </a:bodyPr>
          <a:lstStyle/>
          <a:p>
            <a:r>
              <a:rPr lang="it-IT" sz="1800" dirty="0">
                <a:latin typeface="Calibri" pitchFamily="34" charset="0"/>
                <a:cs typeface="Calibri" pitchFamily="34" charset="0"/>
              </a:rPr>
              <a:t>Nome del marchio:</a:t>
            </a:r>
          </a:p>
          <a:p>
            <a:r>
              <a:rPr lang="it-IT" sz="1800" dirty="0">
                <a:latin typeface="Calibri" pitchFamily="34" charset="0"/>
                <a:cs typeface="Calibri" pitchFamily="34" charset="0"/>
              </a:rPr>
              <a:t>Funny Drink</a:t>
            </a:r>
          </a:p>
          <a:p>
            <a:r>
              <a:rPr lang="it-IT" sz="1800" dirty="0">
                <a:latin typeface="Calibri" pitchFamily="34" charset="0"/>
                <a:cs typeface="Calibri" pitchFamily="34" charset="0"/>
              </a:rPr>
              <a:t>Luogo di provenienza:</a:t>
            </a:r>
          </a:p>
          <a:p>
            <a:r>
              <a:rPr lang="it-IT" sz="1800" dirty="0">
                <a:latin typeface="Calibri" pitchFamily="34" charset="0"/>
                <a:cs typeface="Calibri" pitchFamily="34" charset="0"/>
              </a:rPr>
              <a:t>Stabilimento via xxv aprile (Italia)</a:t>
            </a:r>
          </a:p>
          <a:p>
            <a:r>
              <a:rPr lang="it-IT" sz="1800" dirty="0">
                <a:latin typeface="Calibri" pitchFamily="34" charset="0"/>
                <a:cs typeface="Calibri" pitchFamily="34" charset="0"/>
              </a:rPr>
              <a:t>Ingredienti:</a:t>
            </a:r>
          </a:p>
          <a:p>
            <a:r>
              <a:rPr lang="it-IT" sz="1800" dirty="0">
                <a:latin typeface="Calibri" pitchFamily="34" charset="0"/>
                <a:cs typeface="Calibri" pitchFamily="34" charset="0"/>
              </a:rPr>
              <a:t>Acqua, infuse di thè 21,5%, (acqua, thè), zucchero, succo di limone da concentrato 1%, aromi naturali, estratto di thè, antiossidanti: acido ascorbico, adicificanti: acido citrico</a:t>
            </a:r>
          </a:p>
          <a:p>
            <a:r>
              <a:rPr lang="it-IT" sz="1600" dirty="0">
                <a:latin typeface="Calibri" pitchFamily="34" charset="0"/>
                <a:cs typeface="Calibri" pitchFamily="34" charset="0"/>
              </a:rPr>
              <a:t/>
            </a:r>
            <a:br>
              <a:rPr lang="it-IT" sz="1600" dirty="0">
                <a:latin typeface="Calibri" pitchFamily="34" charset="0"/>
                <a:cs typeface="Calibri" pitchFamily="34" charset="0"/>
              </a:rPr>
            </a:br>
            <a:endParaRPr lang="it-IT" sz="1600" dirty="0">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wrap="square">
        <a:spAutoFit/>
      </a:bodyPr>
      <a:lstStyle>
        <a:defPPr>
          <a:defRPr dirty="0" smtClean="0"/>
        </a:defPPr>
      </a:lstStyle>
    </a:spDef>
  </a:objectDefaults>
  <a:extraClrSchemeLst/>
</a:theme>
</file>

<file path=ppt/theme/theme2.xml><?xml version="1.0" encoding="utf-8"?>
<a:theme xmlns:a="http://schemas.openxmlformats.org/drawingml/2006/main" name="1_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2346</Words>
  <Application>Microsoft Office PowerPoint</Application>
  <PresentationFormat>Presentazione su schermo (16:9)</PresentationFormat>
  <Paragraphs>196</Paragraphs>
  <Slides>46</Slides>
  <Notes>32</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46</vt:i4>
      </vt:variant>
    </vt:vector>
  </HeadingPairs>
  <TitlesOfParts>
    <vt:vector size="58" baseType="lpstr">
      <vt:lpstr>Arial</vt:lpstr>
      <vt:lpstr>Satisfy</vt:lpstr>
      <vt:lpstr>Calibri</vt:lpstr>
      <vt:lpstr>Playfair Display</vt:lpstr>
      <vt:lpstr>Bellota Text Light</vt:lpstr>
      <vt:lpstr>Lora</vt:lpstr>
      <vt:lpstr>Brush Script MT</vt:lpstr>
      <vt:lpstr>Arial Black</vt:lpstr>
      <vt:lpstr>Calibri Light</vt:lpstr>
      <vt:lpstr>Georgia</vt:lpstr>
      <vt:lpstr>Lafew template</vt:lpstr>
      <vt:lpstr>1_Lafew template</vt:lpstr>
      <vt:lpstr>Cibo come…</vt:lpstr>
      <vt:lpstr>Diapositiva 2</vt:lpstr>
      <vt:lpstr> La  Piramide Alimentare</vt:lpstr>
      <vt:lpstr>Diapositiva 4</vt:lpstr>
      <vt:lpstr>Diapositiva 5</vt:lpstr>
      <vt:lpstr>Tabella Nutrizionale</vt:lpstr>
      <vt:lpstr>Diapositiva 7</vt:lpstr>
      <vt:lpstr>Diapositiva 8</vt:lpstr>
      <vt:lpstr>Tre prodotti a confronto  Abbiamo confrontato tre prodotti</vt:lpstr>
      <vt:lpstr>Diapositiva 10</vt:lpstr>
      <vt:lpstr>Diapositiva 11</vt:lpstr>
      <vt:lpstr>Diapositiva 12</vt:lpstr>
      <vt:lpstr>Considerazioni</vt:lpstr>
      <vt:lpstr>Calcolo calorie nei cibi</vt:lpstr>
      <vt:lpstr>Diapositiva 15</vt:lpstr>
      <vt:lpstr>Diapositiva 16</vt:lpstr>
      <vt:lpstr>Cibi importati</vt:lpstr>
      <vt:lpstr>Diapositiva 18</vt:lpstr>
      <vt:lpstr> Cucina come stato d’animo</vt:lpstr>
      <vt:lpstr>Diapositiva 20</vt:lpstr>
      <vt:lpstr>Diapositiva 21</vt:lpstr>
      <vt:lpstr>Ricette in francese</vt:lpstr>
      <vt:lpstr>Omelette </vt:lpstr>
      <vt:lpstr>Les crêpes</vt:lpstr>
      <vt:lpstr>Ricette in inglese</vt:lpstr>
      <vt:lpstr>Diapositiva 26</vt:lpstr>
      <vt:lpstr>Colazioni Europee</vt:lpstr>
      <vt:lpstr>Diapositiva 28</vt:lpstr>
      <vt:lpstr>Diapositiva 29</vt:lpstr>
      <vt:lpstr>Diapositiva 30</vt:lpstr>
      <vt:lpstr>Colazione tedesca</vt:lpstr>
      <vt:lpstr>Le nostre ricette: la pizza</vt:lpstr>
      <vt:lpstr>Diapositiva 33</vt:lpstr>
      <vt:lpstr>Diapositiva 34</vt:lpstr>
      <vt:lpstr>A questo punto devi oleare bene due teglie e potrai stendere in ognuna una parte del tuo impasto. Se hai difficoltà a stendere la pizza con le mani, puoi infarinare una superficie pulita e stendere la pizza con il mattarello e poi trasferirla nella teglia precedentemente oleata.  Puoi condire come vuoi; per fare la pizza margherita: qualche cucchiaio di passata di pomodoro, olio, sale, poi inforni e 5 minuti prima di sfornare aggiungi parmigiano grattugiato e mozzarella a tocchetti. </vt:lpstr>
      <vt:lpstr>TEMPI DI COTTURA E TEMPERATURA </vt:lpstr>
      <vt:lpstr>Le nostre ricette: pasta e ceci</vt:lpstr>
      <vt:lpstr>Ingredienti per 4 persone:</vt:lpstr>
      <vt:lpstr>Preparazione </vt:lpstr>
      <vt:lpstr>Le nostre ricette: torta sbriciolona</vt:lpstr>
      <vt:lpstr>INGREDIENTI</vt:lpstr>
      <vt:lpstr>Torta sbriciolona ricotta e cioccolato </vt:lpstr>
      <vt:lpstr>Diapositiva 43</vt:lpstr>
      <vt:lpstr>Apparato Digerente</vt:lpstr>
      <vt:lpstr>Diapositiva 45</vt:lpstr>
      <vt:lpstr>Buon appetito!!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ACER</dc:creator>
  <cp:lastModifiedBy>Annamaria</cp:lastModifiedBy>
  <cp:revision>30</cp:revision>
  <dcterms:modified xsi:type="dcterms:W3CDTF">2021-06-16T17:07:50Z</dcterms:modified>
</cp:coreProperties>
</file>